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 saveSubsetFonts="1">
  <p:sldMasterIdLst>
    <p:sldMasterId id="2147483666" r:id="rId1"/>
    <p:sldMasterId id="2147483805" r:id="rId2"/>
  </p:sldMasterIdLst>
  <p:notesMasterIdLst>
    <p:notesMasterId r:id="rId31"/>
  </p:notesMasterIdLst>
  <p:handoutMasterIdLst>
    <p:handoutMasterId r:id="rId32"/>
  </p:handoutMasterIdLst>
  <p:sldIdLst>
    <p:sldId id="340" r:id="rId3"/>
    <p:sldId id="403" r:id="rId4"/>
    <p:sldId id="404" r:id="rId5"/>
    <p:sldId id="382" r:id="rId6"/>
    <p:sldId id="408" r:id="rId7"/>
    <p:sldId id="409" r:id="rId8"/>
    <p:sldId id="410" r:id="rId9"/>
    <p:sldId id="411" r:id="rId10"/>
    <p:sldId id="346" r:id="rId11"/>
    <p:sldId id="280" r:id="rId12"/>
    <p:sldId id="273" r:id="rId13"/>
    <p:sldId id="274" r:id="rId14"/>
    <p:sldId id="412" r:id="rId15"/>
    <p:sldId id="413" r:id="rId16"/>
    <p:sldId id="392" r:id="rId17"/>
    <p:sldId id="338" r:id="rId18"/>
    <p:sldId id="421" r:id="rId19"/>
    <p:sldId id="423" r:id="rId20"/>
    <p:sldId id="424" r:id="rId21"/>
    <p:sldId id="425" r:id="rId22"/>
    <p:sldId id="426" r:id="rId23"/>
    <p:sldId id="427" r:id="rId24"/>
    <p:sldId id="418" r:id="rId25"/>
    <p:sldId id="428" r:id="rId26"/>
    <p:sldId id="429" r:id="rId27"/>
    <p:sldId id="430" r:id="rId28"/>
    <p:sldId id="431" r:id="rId29"/>
    <p:sldId id="432" r:id="rId30"/>
  </p:sldIdLst>
  <p:sldSz cx="9144000" cy="6858000" type="letter"/>
  <p:notesSz cx="7010400" cy="9296400"/>
  <p:embeddedFontLst>
    <p:embeddedFont>
      <p:font typeface="Corbel" panose="020B0503020204020204" pitchFamily="34" charset="0"/>
      <p:regular r:id="rId33"/>
      <p:bold r:id="rId34"/>
      <p:italic r:id="rId35"/>
      <p:boldItalic r:id="rId36"/>
    </p:embeddedFont>
    <p:embeddedFont>
      <p:font typeface="Franklin Gothic Demi" panose="020B0703020102020204" pitchFamily="34" charset="0"/>
      <p:regular r:id="rId37"/>
      <p:italic r:id="rId38"/>
    </p:embeddedFont>
    <p:embeddedFont>
      <p:font typeface="Segoe UI" panose="020B0502040204020203" pitchFamily="34" charset="0"/>
      <p:regular r:id="rId39"/>
      <p:bold r:id="rId40"/>
      <p:italic r:id="rId41"/>
      <p:boldItalic r:id="rId42"/>
    </p:embeddedFont>
    <p:embeddedFont>
      <p:font typeface="Segoe UI Bold" panose="020B0802040204020203" pitchFamily="34" charset="0"/>
      <p:bold r:id="rId43"/>
    </p:embeddedFont>
    <p:embeddedFont>
      <p:font typeface="Wingdings 2" panose="05020102010507070707" pitchFamily="18" charset="2"/>
      <p:regular r:id="rId44"/>
    </p:embeddedFont>
    <p:embeddedFont>
      <p:font typeface="Wingdings 3" panose="05040102010807070707" pitchFamily="18" charset="2"/>
      <p:regular r:id="rId45"/>
    </p:embeddedFont>
  </p:embeddedFontLst>
  <p:custDataLst>
    <p:tags r:id="rId4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orient="horz" pos="660">
          <p15:clr>
            <a:srgbClr val="A4A3A4"/>
          </p15:clr>
        </p15:guide>
        <p15:guide id="3" orient="horz" pos="3456">
          <p15:clr>
            <a:srgbClr val="A4A3A4"/>
          </p15:clr>
        </p15:guide>
        <p15:guide id="4" orient="horz" pos="4128">
          <p15:clr>
            <a:srgbClr val="A4A3A4"/>
          </p15:clr>
        </p15:guide>
        <p15:guide id="5" pos="2880">
          <p15:clr>
            <a:srgbClr val="A4A3A4"/>
          </p15:clr>
        </p15:guide>
        <p15:guide id="6" pos="72">
          <p15:clr>
            <a:srgbClr val="A4A3A4"/>
          </p15:clr>
        </p15:guide>
        <p15:guide id="7" pos="56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B2B2B2"/>
    <a:srgbClr val="838383"/>
    <a:srgbClr val="668DB3"/>
    <a:srgbClr val="646464"/>
    <a:srgbClr val="FFE600"/>
    <a:srgbClr val="91278F"/>
    <a:srgbClr val="F04C3E"/>
    <a:srgbClr val="95CB89"/>
    <a:srgbClr val="FFF2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196" autoAdjust="0"/>
  </p:normalViewPr>
  <p:slideViewPr>
    <p:cSldViewPr showGuides="1">
      <p:cViewPr varScale="1">
        <p:scale>
          <a:sx n="117" d="100"/>
          <a:sy n="117" d="100"/>
        </p:scale>
        <p:origin x="115" y="765"/>
      </p:cViewPr>
      <p:guideLst>
        <p:guide orient="horz" pos="1008"/>
        <p:guide orient="horz" pos="660"/>
        <p:guide orient="horz" pos="3456"/>
        <p:guide orient="horz" pos="4128"/>
        <p:guide pos="2880"/>
        <p:guide pos="72"/>
        <p:guide pos="56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>
        <p:scale>
          <a:sx n="200" d="100"/>
          <a:sy n="200" d="100"/>
        </p:scale>
        <p:origin x="1296" y="15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2.fntdata"/><Relationship Id="rId42" Type="http://schemas.openxmlformats.org/officeDocument/2006/relationships/font" Target="fonts/font10.fntdata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46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font" Target="fonts/font13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4.fntdata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4" Type="http://schemas.openxmlformats.org/officeDocument/2006/relationships/font" Target="fonts/font12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font" Target="fonts/font3.fntdata"/><Relationship Id="rId43" Type="http://schemas.openxmlformats.org/officeDocument/2006/relationships/font" Target="fonts/font11.fntdata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300"/>
            </a:lvl1pPr>
          </a:lstStyle>
          <a:p>
            <a:fld id="{21AFE9B6-C97B-4C6D-A470-2EBE086ADFC3}" type="datetime3">
              <a:rPr lang="en-GB" smtClean="0">
                <a:latin typeface="Arial" pitchFamily="34" charset="0"/>
              </a:rPr>
              <a:pPr/>
              <a:t>22 January, 2019</a:t>
            </a:fld>
            <a:endParaRPr lang="en-GB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300"/>
            </a:lvl1pPr>
          </a:lstStyle>
          <a:p>
            <a:endParaRPr lang="en-GB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300"/>
            </a:lvl1pPr>
          </a:lstStyle>
          <a:p>
            <a:fld id="{D3A5C721-4BB5-4DB6-AD65-4BA2A62B05B6}" type="slidenum">
              <a:rPr lang="en-GB" smtClean="0">
                <a:latin typeface="Arial" pitchFamily="34" charset="0"/>
              </a:rPr>
              <a:pPr/>
              <a:t>‹#›</a:t>
            </a:fld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9FE49DAC-8CA0-44C0-B87E-9562CDB9D6C6}" type="datetime3">
              <a:rPr lang="en-GB" smtClean="0"/>
              <a:pPr/>
              <a:t>22 January, 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80" rIns="93159" bIns="4658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9" tIns="46580" rIns="93159" bIns="4658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FE49DAC-8CA0-44C0-B87E-9562CDB9D6C6}" type="datetime3">
              <a:rPr lang="en-GB" smtClean="0"/>
              <a:pPr/>
              <a:t>22 January, 2019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09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E49DAC-8CA0-44C0-B87E-9562CDB9D6C6}" type="datetime3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January, 2019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43D19E-BFDB-4C92-8EDD-32EDDA8F41DF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499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FE49DAC-8CA0-44C0-B87E-9562CDB9D6C6}" type="datetime3">
              <a:rPr lang="en-GB" smtClean="0"/>
              <a:pPr/>
              <a:t>22 January, 2019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73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E49DAC-8CA0-44C0-B87E-9562CDB9D6C6}" type="datetime3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January, 2019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43D19E-BFDB-4C92-8EDD-32EDDA8F41DF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2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, standard for all client de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371600" y="2283551"/>
            <a:ext cx="6400800" cy="860400"/>
          </a:xfrm>
        </p:spPr>
        <p:txBody>
          <a:bodyPr anchor="t"/>
          <a:lstStyle>
            <a:lvl1pPr>
              <a:defRPr sz="3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155865"/>
            <a:ext cx="6400800" cy="70936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75734" y="4572651"/>
            <a:ext cx="6400800" cy="32385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355600" indent="0">
              <a:buNone/>
              <a:defRPr sz="1400"/>
            </a:lvl2pPr>
            <a:lvl3pPr marL="723900" indent="0">
              <a:buNone/>
              <a:defRPr sz="1200"/>
            </a:lvl3pPr>
            <a:lvl4pPr marL="1077913" indent="0">
              <a:buNone/>
              <a:defRPr sz="1100"/>
            </a:lvl4pPr>
            <a:lvl5pPr marL="1433512" indent="0">
              <a:buNone/>
              <a:defRPr sz="1100"/>
            </a:lvl5pPr>
          </a:lstStyle>
          <a:p>
            <a:pPr lvl="0"/>
            <a:r>
              <a:rPr lang="en-US" dirty="0"/>
              <a:t>Speaker (optional)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5734" y="4896211"/>
            <a:ext cx="6400800" cy="3079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355600" indent="0">
              <a:buNone/>
              <a:defRPr sz="1100"/>
            </a:lvl2pPr>
            <a:lvl3pPr marL="723900" indent="0">
              <a:buNone/>
              <a:defRPr sz="1100"/>
            </a:lvl3pPr>
            <a:lvl4pPr marL="1077913" indent="0">
              <a:buNone/>
              <a:defRPr sz="1100"/>
            </a:lvl4pPr>
            <a:lvl5pPr marL="1433512" indent="0">
              <a:buNone/>
              <a:defRPr sz="1100"/>
            </a:lvl5pPr>
          </a:lstStyle>
          <a:p>
            <a:pPr lvl="0"/>
            <a:r>
              <a:rPr lang="en-US" dirty="0"/>
              <a:t>Date (optional)</a:t>
            </a:r>
          </a:p>
        </p:txBody>
      </p:sp>
    </p:spTree>
    <p:extLst>
      <p:ext uri="{BB962C8B-B14F-4D97-AF65-F5344CB8AC3E}">
        <p14:creationId xmlns:p14="http://schemas.microsoft.com/office/powerpoint/2010/main" val="14402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" y="1051560"/>
            <a:ext cx="4389120" cy="5166360"/>
          </a:xfrm>
        </p:spPr>
        <p:txBody>
          <a:bodyPr/>
          <a:lstStyle>
            <a:lvl1pPr>
              <a:buClr>
                <a:schemeClr val="bg1"/>
              </a:buClr>
              <a:defRPr sz="1100">
                <a:solidFill>
                  <a:schemeClr val="tx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539" y="1051560"/>
            <a:ext cx="4389120" cy="5166360"/>
          </a:xfrm>
        </p:spPr>
        <p:txBody>
          <a:bodyPr/>
          <a:lstStyle>
            <a:lvl1pPr>
              <a:buClr>
                <a:schemeClr val="bg1"/>
              </a:buClr>
              <a:defRPr sz="1100">
                <a:solidFill>
                  <a:schemeClr val="tx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, with blue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" y="1812228"/>
            <a:ext cx="4389120" cy="4479035"/>
          </a:xfrm>
        </p:spPr>
        <p:txBody>
          <a:bodyPr/>
          <a:lstStyle>
            <a:lvl1pPr>
              <a:buClr>
                <a:schemeClr val="bg1"/>
              </a:buClr>
              <a:defRPr sz="1100">
                <a:solidFill>
                  <a:schemeClr val="tx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812228"/>
            <a:ext cx="4389120" cy="4479035"/>
          </a:xfrm>
        </p:spPr>
        <p:txBody>
          <a:bodyPr/>
          <a:lstStyle>
            <a:lvl1pPr>
              <a:buClr>
                <a:schemeClr val="bg1"/>
              </a:buClr>
              <a:defRPr sz="1100">
                <a:solidFill>
                  <a:schemeClr val="tx1"/>
                </a:solidFill>
              </a:defRPr>
            </a:lvl1pPr>
            <a:lvl2pPr>
              <a:buClr>
                <a:schemeClr val="bg1"/>
              </a:buClr>
              <a:defRPr sz="1100">
                <a:solidFill>
                  <a:schemeClr val="tx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tx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tx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09728" y="1051560"/>
            <a:ext cx="4389120" cy="640800"/>
          </a:xfrm>
        </p:spPr>
        <p:txBody>
          <a:bodyPr anchor="b" anchorCtr="0"/>
          <a:lstStyle>
            <a:lvl1pPr marL="0" indent="0">
              <a:buNone/>
              <a:defRPr sz="16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33913" y="1051560"/>
            <a:ext cx="4389120" cy="640800"/>
          </a:xfrm>
        </p:spPr>
        <p:txBody>
          <a:bodyPr anchor="b" anchorCtr="0"/>
          <a:lstStyle>
            <a:lvl1pPr marL="0" indent="0">
              <a:buNone/>
              <a:defRPr sz="16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ilerplat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  <p:extLst>
      <p:ext uri="{BB962C8B-B14F-4D97-AF65-F5344CB8AC3E}">
        <p14:creationId xmlns:p14="http://schemas.microsoft.com/office/powerpoint/2010/main" val="1884437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41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12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50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15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9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497201" y="2318315"/>
            <a:ext cx="7037199" cy="4158685"/>
          </a:xfrm>
        </p:spPr>
        <p:txBody>
          <a:bodyPr/>
          <a:lstStyle>
            <a:lvl1pPr marL="34290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 lang="en-US" sz="20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  <a:lvl2pPr marL="574675" indent="-2349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 lang="en-US" sz="1600" b="0" kern="1200" baseline="0" dirty="0" smtClean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2pPr>
            <a:lvl3pPr marL="34290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3" panose="05040102010807070707" pitchFamily="18" charset="2"/>
              <a:buChar char=""/>
              <a:defRPr lang="en-US" sz="2400" b="1" kern="1200" dirty="0" smtClean="0">
                <a:solidFill>
                  <a:srgbClr val="76B3DF"/>
                </a:solidFill>
                <a:latin typeface="+mn-lt"/>
                <a:ea typeface="+mn-ea"/>
                <a:cs typeface="Arial"/>
              </a:defRPr>
            </a:lvl3pPr>
            <a:lvl4pPr marL="34290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3" panose="05040102010807070707" pitchFamily="18" charset="2"/>
              <a:buChar char=""/>
              <a:defRPr lang="en-US" sz="2400" b="1" kern="1200" dirty="0" smtClean="0">
                <a:solidFill>
                  <a:srgbClr val="76B3DF"/>
                </a:solidFill>
                <a:latin typeface="+mn-lt"/>
                <a:ea typeface="+mn-ea"/>
                <a:cs typeface="Arial"/>
              </a:defRPr>
            </a:lvl4pPr>
            <a:lvl5pPr marL="34290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3" panose="05040102010807070707" pitchFamily="18" charset="2"/>
              <a:buChar char=""/>
              <a:defRPr lang="en-US" sz="2400" b="1" kern="1200" dirty="0">
                <a:solidFill>
                  <a:srgbClr val="76B3DF"/>
                </a:solidFill>
                <a:latin typeface="+mn-lt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Click to add agenda</a:t>
            </a:r>
          </a:p>
          <a:p>
            <a:pPr lvl="1"/>
            <a:r>
              <a:rPr lang="en-US" dirty="0"/>
              <a:t>Sub-item (use “Increase List Level” button)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698269"/>
            <a:ext cx="9144000" cy="415636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35016" y="1442902"/>
            <a:ext cx="2199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chemeClr val="bg1"/>
                </a:solidFill>
                <a:cs typeface="Arial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877744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56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5689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chemeClr val="bg1"/>
              </a:buClr>
              <a:buSzPct val="70000"/>
              <a:defRPr>
                <a:solidFill>
                  <a:schemeClr val="tx1"/>
                </a:solidFill>
              </a:defRPr>
            </a:lvl1pPr>
            <a:lvl2pPr marL="341313" indent="-169863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2pPr>
            <a:lvl3pPr marL="5143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3pPr>
            <a:lvl4pPr marL="68580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4pPr>
            <a:lvl5pPr marL="8572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3054111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34137695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  <p:extLst>
      <p:ext uri="{BB962C8B-B14F-4D97-AF65-F5344CB8AC3E}">
        <p14:creationId xmlns:p14="http://schemas.microsoft.com/office/powerpoint/2010/main" val="251224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, Parthenon gray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371600" y="2283551"/>
            <a:ext cx="6400800" cy="860400"/>
          </a:xfrm>
        </p:spPr>
        <p:txBody>
          <a:bodyPr anchor="t"/>
          <a:lstStyle>
            <a:lvl1pPr>
              <a:defRPr sz="3000">
                <a:solidFill>
                  <a:schemeClr val="tx2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155865"/>
            <a:ext cx="6400800" cy="70936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607819"/>
            <a:ext cx="6400800" cy="3238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355600" indent="0">
              <a:buNone/>
              <a:defRPr sz="1400"/>
            </a:lvl2pPr>
            <a:lvl3pPr marL="723900" indent="0">
              <a:buNone/>
              <a:defRPr sz="1200"/>
            </a:lvl3pPr>
            <a:lvl4pPr marL="1077913" indent="0">
              <a:buNone/>
              <a:defRPr sz="1100"/>
            </a:lvl4pPr>
            <a:lvl5pPr marL="1433512" indent="0">
              <a:buNone/>
              <a:defRPr sz="1100"/>
            </a:lvl5pPr>
          </a:lstStyle>
          <a:p>
            <a:pPr lvl="0"/>
            <a:r>
              <a:rPr lang="en-US" dirty="0"/>
              <a:t>Speaker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1600" y="4931379"/>
            <a:ext cx="6400800" cy="307975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355600" indent="0">
              <a:buNone/>
              <a:defRPr sz="1100"/>
            </a:lvl2pPr>
            <a:lvl3pPr marL="723900" indent="0">
              <a:buNone/>
              <a:defRPr sz="1100"/>
            </a:lvl3pPr>
            <a:lvl4pPr marL="1077913" indent="0">
              <a:buNone/>
              <a:defRPr sz="1100"/>
            </a:lvl4pPr>
            <a:lvl5pPr marL="1433512" indent="0">
              <a:buNone/>
              <a:defRPr sz="1100"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2" name="Rectangle 11"/>
          <p:cNvSpPr/>
          <p:nvPr userDrawn="1"/>
        </p:nvSpPr>
        <p:spPr>
          <a:xfrm rot="10800000">
            <a:off x="685800" y="2283551"/>
            <a:ext cx="374904" cy="22860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rot="10800000">
            <a:off x="8082351" y="2283551"/>
            <a:ext cx="374904" cy="22860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46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, picture background (ask Graphics for hel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371600" y="2283551"/>
            <a:ext cx="6400800" cy="860400"/>
          </a:xfrm>
        </p:spPr>
        <p:txBody>
          <a:bodyPr anchor="t"/>
          <a:lstStyle>
            <a:lvl1pPr>
              <a:defRPr sz="3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155865"/>
            <a:ext cx="6400800" cy="70936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375734" y="4572651"/>
            <a:ext cx="6400800" cy="32385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355600" indent="0">
              <a:buNone/>
              <a:defRPr sz="1400"/>
            </a:lvl2pPr>
            <a:lvl3pPr marL="723900" indent="0">
              <a:buNone/>
              <a:defRPr sz="1200"/>
            </a:lvl3pPr>
            <a:lvl4pPr marL="1077913" indent="0">
              <a:buNone/>
              <a:defRPr sz="1100"/>
            </a:lvl4pPr>
            <a:lvl5pPr marL="1433512" indent="0">
              <a:buNone/>
              <a:defRPr sz="1100"/>
            </a:lvl5pPr>
          </a:lstStyle>
          <a:p>
            <a:pPr lvl="0"/>
            <a:r>
              <a:rPr lang="en-US" dirty="0"/>
              <a:t>Speaker (optional)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375734" y="4896211"/>
            <a:ext cx="6400800" cy="307975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tx1"/>
                </a:solidFill>
              </a:defRPr>
            </a:lvl1pPr>
            <a:lvl2pPr marL="355600" indent="0">
              <a:buNone/>
              <a:defRPr sz="1100"/>
            </a:lvl2pPr>
            <a:lvl3pPr marL="723900" indent="0">
              <a:buNone/>
              <a:defRPr sz="1100"/>
            </a:lvl3pPr>
            <a:lvl4pPr marL="1077913" indent="0">
              <a:buNone/>
              <a:defRPr sz="1100"/>
            </a:lvl4pPr>
            <a:lvl5pPr marL="1433512" indent="0">
              <a:buNone/>
              <a:defRPr sz="1100"/>
            </a:lvl5pPr>
          </a:lstStyle>
          <a:p>
            <a:pPr lvl="0"/>
            <a:r>
              <a:rPr lang="en-US" dirty="0"/>
              <a:t>Date (optional)</a:t>
            </a:r>
          </a:p>
        </p:txBody>
      </p:sp>
    </p:spTree>
    <p:extLst>
      <p:ext uri="{BB962C8B-B14F-4D97-AF65-F5344CB8AC3E}">
        <p14:creationId xmlns:p14="http://schemas.microsoft.com/office/powerpoint/2010/main" val="23447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chemeClr val="bg1"/>
              </a:buClr>
              <a:buSzPct val="70000"/>
              <a:defRPr>
                <a:solidFill>
                  <a:schemeClr val="tx1"/>
                </a:solidFill>
              </a:defRPr>
            </a:lvl1pPr>
            <a:lvl2pPr marL="341313" indent="-169863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2pPr>
            <a:lvl3pPr marL="5143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3pPr>
            <a:lvl4pPr marL="68580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4pPr>
            <a:lvl5pPr marL="8572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with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67" y="10401"/>
            <a:ext cx="6524333" cy="7959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Clr>
                <a:schemeClr val="bg1"/>
              </a:buClr>
              <a:buSzPct val="70000"/>
              <a:defRPr>
                <a:solidFill>
                  <a:schemeClr val="tx1"/>
                </a:solidFill>
              </a:defRPr>
            </a:lvl1pPr>
            <a:lvl2pPr marL="341313" indent="-169863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2pPr>
            <a:lvl3pPr marL="5143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3pPr>
            <a:lvl4pPr marL="68580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4pPr>
            <a:lvl5pPr marL="8572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716684" y="49874"/>
            <a:ext cx="0" cy="777240"/>
          </a:xfrm>
          <a:prstGeom prst="line">
            <a:avLst/>
          </a:prstGeom>
          <a:noFill/>
          <a:ln w="6350">
            <a:solidFill>
              <a:schemeClr val="bg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2887374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 with legend (no click here box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67" y="10401"/>
            <a:ext cx="6524333" cy="7959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716684" y="49874"/>
            <a:ext cx="0" cy="777240"/>
          </a:xfrm>
          <a:prstGeom prst="line">
            <a:avLst/>
          </a:prstGeom>
          <a:noFill/>
          <a:ln w="6350">
            <a:solidFill>
              <a:schemeClr val="bg1">
                <a:lumMod val="40000"/>
                <a:lumOff val="60000"/>
              </a:schemeClr>
            </a:solidFill>
            <a:round/>
            <a:headEnd/>
            <a:tailEnd/>
          </a:ln>
          <a:effectLst/>
        </p:spPr>
      </p:cxnSp>
    </p:spTree>
    <p:extLst>
      <p:ext uri="{BB962C8B-B14F-4D97-AF65-F5344CB8AC3E}">
        <p14:creationId xmlns:p14="http://schemas.microsoft.com/office/powerpoint/2010/main" val="163852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577013"/>
            <a:ext cx="6629400" cy="280987"/>
          </a:xfrm>
        </p:spPr>
        <p:txBody>
          <a:bodyPr bIns="45720" anchor="b"/>
          <a:lstStyle>
            <a:lvl1pPr marL="0" indent="0">
              <a:buNone/>
              <a:defRPr sz="7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source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98269"/>
            <a:ext cx="9144000" cy="415636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067" y="10401"/>
            <a:ext cx="8915400" cy="795934"/>
          </a:xfrm>
          <a:prstGeom prst="rect">
            <a:avLst/>
          </a:prstGeom>
        </p:spPr>
        <p:txBody>
          <a:bodyPr vert="horz" lIns="45720" tIns="0" rIns="0" bIns="0" rtlCol="0" anchor="b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" y="1051560"/>
            <a:ext cx="8915400" cy="5166360"/>
          </a:xfrm>
          <a:prstGeom prst="rect">
            <a:avLst/>
          </a:prstGeom>
        </p:spPr>
        <p:txBody>
          <a:bodyPr vert="horz" lIns="4572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83400" y="6573702"/>
            <a:ext cx="2140988" cy="198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schemeClr val="bg1"/>
                </a:solidFill>
              </a:rPr>
              <a:t> </a:t>
            </a:r>
            <a:r>
              <a:rPr lang="en-GB" sz="900" baseline="0" dirty="0">
                <a:solidFill>
                  <a:schemeClr val="bg1"/>
                </a:solidFill>
              </a:rPr>
              <a:t> </a:t>
            </a:r>
            <a:r>
              <a:rPr lang="en-GB" sz="900" dirty="0">
                <a:solidFill>
                  <a:schemeClr val="bg1"/>
                </a:solidFill>
              </a:rPr>
              <a:t>|  Page </a:t>
            </a:r>
            <a:fld id="{9AE4D82F-B047-469B-AC52-A46321747EAF}" type="slidenum">
              <a:rPr lang="en-GB" sz="900" smtClean="0">
                <a:solidFill>
                  <a:schemeClr val="bg1"/>
                </a:solidFill>
              </a:rPr>
              <a:pPr algn="r"/>
              <a:t>‹#›</a:t>
            </a:fld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105067" y="869427"/>
            <a:ext cx="8915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94" r:id="rId2"/>
    <p:sldLayoutId id="2147483787" r:id="rId3"/>
    <p:sldLayoutId id="2147483798" r:id="rId4"/>
    <p:sldLayoutId id="2147483668" r:id="rId5"/>
    <p:sldLayoutId id="2147483803" r:id="rId6"/>
    <p:sldLayoutId id="2147483804" r:id="rId7"/>
    <p:sldLayoutId id="2147483669" r:id="rId8"/>
    <p:sldLayoutId id="2147483792" r:id="rId9"/>
    <p:sldLayoutId id="2147483670" r:id="rId10"/>
    <p:sldLayoutId id="2147483671" r:id="rId11"/>
    <p:sldLayoutId id="2147483672" r:id="rId12"/>
    <p:sldLayoutId id="2147483679" r:id="rId13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1800" b="1" kern="1200">
          <a:solidFill>
            <a:srgbClr val="646464"/>
          </a:solidFill>
          <a:latin typeface="+mj-lt"/>
          <a:ea typeface="+mj-ea"/>
          <a:cs typeface="Arial" pitchFamily="34" charset="0"/>
        </a:defRPr>
      </a:lvl1pPr>
    </p:titleStyle>
    <p:bodyStyle>
      <a:lvl1pPr marL="171450" indent="-171450" algn="l" defTabSz="914400" rtl="0" eaLnBrk="1" latinLnBrk="0" hangingPunct="1">
        <a:spcBef>
          <a:spcPct val="20000"/>
        </a:spcBef>
        <a:buClr>
          <a:srgbClr val="808080"/>
        </a:buClr>
        <a:buSzPct val="70000"/>
        <a:buFont typeface="Arial" panose="020B0604020202020204" pitchFamily="34" charset="0"/>
        <a:buChar char="►"/>
        <a:defRPr sz="1100" kern="1200">
          <a:solidFill>
            <a:schemeClr val="bg1"/>
          </a:solidFill>
          <a:latin typeface="+mn-lt"/>
          <a:ea typeface="+mn-ea"/>
          <a:cs typeface="+mn-cs"/>
        </a:defRPr>
      </a:lvl1pPr>
      <a:lvl2pPr marL="341313" indent="-169863" algn="l" defTabSz="914400" rtl="0" eaLnBrk="1" latinLnBrk="0" hangingPunct="1">
        <a:spcBef>
          <a:spcPct val="20000"/>
        </a:spcBef>
        <a:buClr>
          <a:srgbClr val="808080"/>
        </a:buClr>
        <a:buSzPct val="70000"/>
        <a:buFont typeface="Arial" panose="020B0604020202020204" pitchFamily="34" charset="0"/>
        <a:buChar char="►"/>
        <a:defRPr sz="1100" kern="1200">
          <a:solidFill>
            <a:schemeClr val="bg1"/>
          </a:solidFill>
          <a:latin typeface="+mn-lt"/>
          <a:ea typeface="+mn-ea"/>
          <a:cs typeface="+mn-cs"/>
        </a:defRPr>
      </a:lvl2pPr>
      <a:lvl3pPr marL="514350" indent="-171450" algn="l" defTabSz="914400" rtl="0" eaLnBrk="1" latinLnBrk="0" hangingPunct="1">
        <a:spcBef>
          <a:spcPct val="20000"/>
        </a:spcBef>
        <a:buClr>
          <a:srgbClr val="808080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bg1"/>
          </a:solidFill>
          <a:latin typeface="+mn-lt"/>
          <a:ea typeface="+mn-ea"/>
          <a:cs typeface="+mn-cs"/>
        </a:defRPr>
      </a:lvl3pPr>
      <a:lvl4pPr marL="685800" indent="-171450" algn="l" defTabSz="914400" rtl="0" eaLnBrk="1" latinLnBrk="0" hangingPunct="1">
        <a:spcBef>
          <a:spcPct val="20000"/>
        </a:spcBef>
        <a:buClr>
          <a:srgbClr val="808080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bg1"/>
          </a:solidFill>
          <a:latin typeface="+mn-lt"/>
          <a:ea typeface="+mn-ea"/>
          <a:cs typeface="+mn-cs"/>
        </a:defRPr>
      </a:lvl4pPr>
      <a:lvl5pPr marL="857250" indent="-171450" algn="l" defTabSz="914400" rtl="0" eaLnBrk="1" latinLnBrk="0" hangingPunct="1">
        <a:spcBef>
          <a:spcPct val="20000"/>
        </a:spcBef>
        <a:buClr>
          <a:srgbClr val="808080"/>
        </a:buClr>
        <a:buSzPct val="70000"/>
        <a:buFont typeface="Arial" panose="020B0604020202020204" pitchFamily="34" charset="0"/>
        <a:buChar char="►"/>
        <a:defRPr sz="11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10600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Transitions in Higher Education: Safeguarding the Interests of Students (THESIS) Working Group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Final Report &amp; Recommendations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2799014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52400"/>
            <a:ext cx="9144000" cy="1250950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 2. Oversight and metrics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When it comes to oversight of institutions of higher education (IHEs), there are three main types of entities  involved, with varying levels of interaction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6477000"/>
            <a:ext cx="8610600" cy="280987"/>
          </a:xfrm>
        </p:spPr>
        <p:txBody>
          <a:bodyPr/>
          <a:lstStyle/>
          <a:p>
            <a:r>
              <a:rPr lang="en-US" sz="800" dirty="0"/>
              <a:t>Note: Federal law requires accreditors to require institutional teach-out plan during closure and withdrawal of status following 2 years of probation </a:t>
            </a:r>
          </a:p>
          <a:p>
            <a:r>
              <a:rPr lang="en-US" sz="800" dirty="0"/>
              <a:t>Source: Source: Interviews with accreditors and state agencies, secondary research</a:t>
            </a:r>
          </a:p>
        </p:txBody>
      </p:sp>
      <p:sp>
        <p:nvSpPr>
          <p:cNvPr id="5" name="Rectangle 4"/>
          <p:cNvSpPr/>
          <p:nvPr/>
        </p:nvSpPr>
        <p:spPr>
          <a:xfrm>
            <a:off x="134453" y="5246938"/>
            <a:ext cx="2752626" cy="1327772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171450">
              <a:buClr>
                <a:srgbClr val="FFFFFF"/>
              </a:buClr>
              <a:buSzPct val="75000"/>
            </a:pPr>
            <a:r>
              <a:rPr lang="en-US" sz="1100" b="1" dirty="0">
                <a:solidFill>
                  <a:srgbClr val="FFFFFF"/>
                </a:solidFill>
              </a:rPr>
              <a:t>State</a:t>
            </a:r>
          </a:p>
          <a:p>
            <a:pPr algn="ctr" defTabSz="171450">
              <a:buClr>
                <a:srgbClr val="FFFFFF"/>
              </a:buClr>
              <a:buSzPct val="75000"/>
            </a:pPr>
            <a:r>
              <a:rPr lang="en-US" sz="1100" i="1" dirty="0">
                <a:solidFill>
                  <a:srgbClr val="FFFFFF"/>
                </a:solidFill>
              </a:rPr>
              <a:t>Focus: consumer/student protection </a:t>
            </a:r>
          </a:p>
          <a:p>
            <a:pPr algn="ctr" defTabSz="171450">
              <a:buClr>
                <a:srgbClr val="FFFFFF"/>
              </a:buClr>
              <a:buSzPct val="75000"/>
            </a:pP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985289"/>
            <a:ext cx="4114800" cy="1339328"/>
          </a:xfrm>
          <a:prstGeom prst="rect">
            <a:avLst/>
          </a:prstGeom>
          <a:solidFill>
            <a:schemeClr val="accent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171450">
              <a:buClr>
                <a:srgbClr val="808080"/>
              </a:buClr>
              <a:buSzPct val="75000"/>
            </a:pPr>
            <a:r>
              <a:rPr lang="en-US" sz="1100" b="1" dirty="0">
                <a:solidFill>
                  <a:schemeClr val="bg1"/>
                </a:solidFill>
              </a:rPr>
              <a:t>US Department of Education (USED)</a:t>
            </a:r>
          </a:p>
          <a:p>
            <a:pPr algn="ctr" defTabSz="171450">
              <a:buClr>
                <a:srgbClr val="808080"/>
              </a:buClr>
              <a:buSzPct val="75000"/>
            </a:pPr>
            <a:r>
              <a:rPr lang="en-US" sz="1100" i="1" dirty="0">
                <a:solidFill>
                  <a:schemeClr val="bg1"/>
                </a:solidFill>
              </a:rPr>
              <a:t>Focus: student financial aid</a:t>
            </a:r>
          </a:p>
        </p:txBody>
      </p:sp>
      <p:sp>
        <p:nvSpPr>
          <p:cNvPr id="7" name="Rectangle 6"/>
          <p:cNvSpPr/>
          <p:nvPr/>
        </p:nvSpPr>
        <p:spPr>
          <a:xfrm>
            <a:off x="6252675" y="5246938"/>
            <a:ext cx="2692440" cy="132777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171450">
              <a:buClr>
                <a:srgbClr val="FFFFFF"/>
              </a:buClr>
              <a:buSzPct val="75000"/>
            </a:pPr>
            <a:r>
              <a:rPr lang="en-US" sz="1100" b="1" dirty="0">
                <a:solidFill>
                  <a:srgbClr val="FFFFFF"/>
                </a:solidFill>
              </a:rPr>
              <a:t>Accreditors</a:t>
            </a:r>
          </a:p>
          <a:p>
            <a:pPr algn="ctr" defTabSz="171450">
              <a:buClr>
                <a:srgbClr val="FFFFFF"/>
              </a:buClr>
              <a:buSzPct val="75000"/>
            </a:pPr>
            <a:r>
              <a:rPr lang="en-US" sz="1100" i="1" dirty="0">
                <a:solidFill>
                  <a:srgbClr val="FFFFFF"/>
                </a:solidFill>
              </a:rPr>
              <a:t>Focus: education quality</a:t>
            </a:r>
          </a:p>
          <a:p>
            <a:pPr algn="ctr" defTabSz="171450">
              <a:buClr>
                <a:srgbClr val="FFFFFF"/>
              </a:buClr>
              <a:buSzPct val="75000"/>
            </a:pPr>
            <a:r>
              <a:rPr lang="en-US" sz="1100" i="1" dirty="0">
                <a:solidFill>
                  <a:srgbClr val="FFFFFF"/>
                </a:solidFill>
              </a:rPr>
              <a:t>&amp; institutional mission</a:t>
            </a:r>
            <a:endParaRPr lang="en-US" sz="1100" b="1" dirty="0">
              <a:solidFill>
                <a:srgbClr val="FFFFFF"/>
              </a:solidFill>
            </a:endParaRPr>
          </a:p>
          <a:p>
            <a:pPr algn="ctr" defTabSz="171450"/>
            <a:endParaRPr lang="en-US" sz="1100" dirty="0">
              <a:solidFill>
                <a:srgbClr val="FFFF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524000" y="2449058"/>
            <a:ext cx="2528966" cy="2714337"/>
          </a:xfrm>
          <a:prstGeom prst="straightConnector1">
            <a:avLst/>
          </a:prstGeom>
          <a:ln w="635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105400" y="2449058"/>
            <a:ext cx="2438401" cy="2648726"/>
          </a:xfrm>
          <a:prstGeom prst="straightConnector1">
            <a:avLst/>
          </a:prstGeom>
          <a:ln w="635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904768" y="5910824"/>
            <a:ext cx="3330349" cy="0"/>
          </a:xfrm>
          <a:prstGeom prst="straightConnector1">
            <a:avLst/>
          </a:prstGeom>
          <a:ln w="635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33828" y="3470034"/>
            <a:ext cx="1845843" cy="493776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buClr>
                <a:srgbClr val="808080"/>
              </a:buClr>
              <a:buSzPct val="75000"/>
            </a:pPr>
            <a:r>
              <a:rPr lang="en-US" sz="1100" b="1" dirty="0">
                <a:solidFill>
                  <a:schemeClr val="bg1"/>
                </a:solidFill>
              </a:rPr>
              <a:t>Limited</a:t>
            </a:r>
            <a:r>
              <a:rPr lang="en-US" sz="1100" dirty="0">
                <a:solidFill>
                  <a:schemeClr val="bg1"/>
                </a:solidFill>
              </a:rPr>
              <a:t> interactions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74378" y="3470034"/>
            <a:ext cx="1799933" cy="493776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buClr>
                <a:srgbClr val="808080"/>
              </a:buClr>
              <a:buSzPct val="75000"/>
            </a:pPr>
            <a:r>
              <a:rPr lang="en-US" sz="1100" b="1" dirty="0">
                <a:solidFill>
                  <a:schemeClr val="bg1"/>
                </a:solidFill>
              </a:rPr>
              <a:t>Frequent</a:t>
            </a:r>
            <a:r>
              <a:rPr lang="en-US" sz="1100" dirty="0">
                <a:solidFill>
                  <a:schemeClr val="bg1"/>
                </a:solidFill>
              </a:rPr>
              <a:t> interactions </a:t>
            </a:r>
          </a:p>
          <a:p>
            <a:pPr algn="ctr" defTabSz="171450">
              <a:lnSpc>
                <a:spcPct val="85000"/>
              </a:lnSpc>
              <a:buClr>
                <a:srgbClr val="808080"/>
              </a:buClr>
              <a:buSzPct val="75000"/>
            </a:pPr>
            <a:r>
              <a:rPr lang="en-US" sz="1100" dirty="0">
                <a:solidFill>
                  <a:schemeClr val="bg1"/>
                </a:solidFill>
              </a:rPr>
              <a:t>Bilateral communication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40818" y="5629219"/>
            <a:ext cx="1858248" cy="563210"/>
          </a:xfrm>
          <a:prstGeom prst="rect">
            <a:avLst/>
          </a:prstGeom>
          <a:solidFill>
            <a:schemeClr val="tx2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buClr>
                <a:srgbClr val="808080"/>
              </a:buClr>
              <a:buSzPct val="75000"/>
            </a:pPr>
            <a:r>
              <a:rPr lang="en-US" sz="1100" b="1" dirty="0">
                <a:solidFill>
                  <a:schemeClr val="bg1"/>
                </a:solidFill>
              </a:rPr>
              <a:t>Varies</a:t>
            </a:r>
            <a:r>
              <a:rPr lang="en-US" sz="1100" dirty="0">
                <a:solidFill>
                  <a:schemeClr val="bg1"/>
                </a:solidFill>
              </a:rPr>
              <a:t> by state agency based on mandate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04768" y="4375798"/>
            <a:ext cx="931671" cy="824154"/>
          </a:xfrm>
          <a:prstGeom prst="straightConnector1">
            <a:avLst/>
          </a:prstGeom>
          <a:ln w="31750">
            <a:solidFill>
              <a:schemeClr val="accent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569877" y="2316076"/>
            <a:ext cx="0" cy="485907"/>
          </a:xfrm>
          <a:prstGeom prst="straightConnector1">
            <a:avLst/>
          </a:prstGeom>
          <a:ln w="31750">
            <a:solidFill>
              <a:schemeClr val="accent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289353" y="4312920"/>
            <a:ext cx="945764" cy="886580"/>
          </a:xfrm>
          <a:prstGeom prst="straightConnector1">
            <a:avLst/>
          </a:prstGeom>
          <a:ln w="31750">
            <a:solidFill>
              <a:schemeClr val="accent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3672091" y="2804526"/>
            <a:ext cx="1799819" cy="1801137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defTabSz="171450">
              <a:buClr>
                <a:srgbClr val="FFFFFF"/>
              </a:buClr>
              <a:buSzPct val="75000"/>
            </a:pPr>
            <a:r>
              <a:rPr lang="en-US" sz="1100" b="1" dirty="0">
                <a:solidFill>
                  <a:srgbClr val="FFFFFF"/>
                </a:solidFill>
              </a:rPr>
              <a:t>Institution</a:t>
            </a:r>
          </a:p>
          <a:p>
            <a:pPr algn="ctr" defTabSz="171450">
              <a:buClr>
                <a:srgbClr val="FFFFFF"/>
              </a:buClr>
              <a:buSzPct val="75000"/>
            </a:pPr>
            <a:endParaRPr lang="en-US" sz="1100" b="1" dirty="0">
              <a:solidFill>
                <a:srgbClr val="FFFFFF"/>
              </a:solidFill>
            </a:endParaRPr>
          </a:p>
          <a:p>
            <a:pPr algn="ctr" defTabSz="171450">
              <a:buClr>
                <a:srgbClr val="FFFFFF"/>
              </a:buClr>
              <a:buSzPct val="75000"/>
            </a:pPr>
            <a:endParaRPr lang="en-US" sz="1100" b="1" dirty="0">
              <a:solidFill>
                <a:srgbClr val="FFFFFF"/>
              </a:solidFill>
            </a:endParaRPr>
          </a:p>
          <a:p>
            <a:pPr algn="ctr" defTabSz="171450">
              <a:buClr>
                <a:srgbClr val="FFFFFF"/>
              </a:buClr>
              <a:buSzPct val="75000"/>
            </a:pP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52966" y="3885823"/>
            <a:ext cx="1052434" cy="2402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Administration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52966" y="3633944"/>
            <a:ext cx="1052434" cy="2242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Board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9622" y="6068101"/>
            <a:ext cx="2563309" cy="1727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Attorney General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9622" y="5817834"/>
            <a:ext cx="2563309" cy="1727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Department of Higher Education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9622" y="6318368"/>
            <a:ext cx="2563309" cy="1727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Consumer Affairs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47097" y="6078101"/>
            <a:ext cx="2492104" cy="1727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>
                <a:solidFill>
                  <a:srgbClr val="000000"/>
                </a:solidFill>
              </a:rPr>
              <a:t>National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47097" y="5852687"/>
            <a:ext cx="2492104" cy="1727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>
                <a:solidFill>
                  <a:srgbClr val="000000"/>
                </a:solidFill>
              </a:rPr>
              <a:t>Regional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47097" y="6317709"/>
            <a:ext cx="2492104" cy="1727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>
                <a:solidFill>
                  <a:srgbClr val="000000"/>
                </a:solidFill>
              </a:rPr>
              <a:t>Programmatic and Specialized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55224" y="1479610"/>
            <a:ext cx="3839622" cy="2227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Office of Federal Student Aid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50131" y="1755520"/>
            <a:ext cx="3839622" cy="4336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45720" tIns="45720" rIns="45720" bIns="45720" rtlCol="0" anchor="ctr">
            <a:noAutofit/>
          </a:bodyPr>
          <a:lstStyle/>
          <a:p>
            <a:pPr algn="ctr" defTabSz="171450">
              <a:lnSpc>
                <a:spcPct val="85000"/>
              </a:lnSpc>
              <a:spcAft>
                <a:spcPts val="300"/>
              </a:spcAft>
              <a:buClr>
                <a:srgbClr val="808080"/>
              </a:buClr>
              <a:buSzPct val="75000"/>
            </a:pPr>
            <a:r>
              <a:rPr lang="en-US" sz="1100" dirty="0"/>
              <a:t>Accreditation Group, supported by the National Advisory Committee on Institutional Quality and Integrity (NACIQI)</a:t>
            </a:r>
          </a:p>
        </p:txBody>
      </p:sp>
    </p:spTree>
    <p:extLst>
      <p:ext uri="{BB962C8B-B14F-4D97-AF65-F5344CB8AC3E}">
        <p14:creationId xmlns:p14="http://schemas.microsoft.com/office/powerpoint/2010/main" val="3667422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105067" y="1755954"/>
            <a:ext cx="8915400" cy="45521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Regional, National, and Programmatic Accreditor </a:t>
            </a:r>
          </a:p>
          <a:p>
            <a:pPr algn="ctr"/>
            <a:r>
              <a:rPr lang="en-US" sz="1300" b="1" dirty="0">
                <a:solidFill>
                  <a:srgbClr val="FFFFFF"/>
                </a:solidFill>
              </a:rPr>
              <a:t>Role in Financial Health Assessment of Institutions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5067" y="3278780"/>
            <a:ext cx="2942933" cy="3045819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Analyze annual IHE data submission, </a:t>
            </a:r>
            <a:r>
              <a:rPr lang="en-US" sz="1300" dirty="0">
                <a:solidFill>
                  <a:schemeClr val="tx1"/>
                </a:solidFill>
              </a:rPr>
              <a:t>considering relevant financial metrics to meet standards of resource to achieve mission, e.g. DOE score, CFI, enrollment, etc.</a:t>
            </a:r>
          </a:p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“Holistic Review” evaluation based on professional judgement </a:t>
            </a:r>
            <a:r>
              <a:rPr lang="en-US" sz="1300" dirty="0">
                <a:solidFill>
                  <a:schemeClr val="tx1"/>
                </a:solidFill>
              </a:rPr>
              <a:t>of all available facts and context </a:t>
            </a:r>
          </a:p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Follow-up with institution to </a:t>
            </a:r>
            <a:r>
              <a:rPr lang="en-US" sz="1300" b="1" dirty="0">
                <a:solidFill>
                  <a:schemeClr val="tx1"/>
                </a:solidFill>
              </a:rPr>
              <a:t>gather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en-US" sz="1300" b="1" dirty="0">
                <a:solidFill>
                  <a:schemeClr val="tx1"/>
                </a:solidFill>
              </a:rPr>
              <a:t>additional data or site visits</a:t>
            </a:r>
            <a:r>
              <a:rPr lang="en-US" sz="1300" dirty="0">
                <a:solidFill>
                  <a:schemeClr val="tx1"/>
                </a:solidFill>
              </a:rPr>
              <a:t> as needed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" y="0"/>
            <a:ext cx="9038933" cy="1250950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 2. Oversight and metrics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Accreditors monitor financial health through a number of data points and a “holistic review”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443663"/>
            <a:ext cx="6673850" cy="439737"/>
          </a:xfrm>
        </p:spPr>
        <p:txBody>
          <a:bodyPr/>
          <a:lstStyle/>
          <a:p>
            <a:r>
              <a:rPr lang="en-US" sz="800" dirty="0"/>
              <a:t>Source: Interviews with accreditors and state agencies, secondary research</a:t>
            </a:r>
          </a:p>
        </p:txBody>
      </p:sp>
      <p:sp>
        <p:nvSpPr>
          <p:cNvPr id="47" name="Chevron 46"/>
          <p:cNvSpPr/>
          <p:nvPr/>
        </p:nvSpPr>
        <p:spPr>
          <a:xfrm>
            <a:off x="105067" y="1143000"/>
            <a:ext cx="3017520" cy="547254"/>
          </a:xfrm>
          <a:prstGeom prst="chevron">
            <a:avLst>
              <a:gd name="adj" fmla="val 3333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Regular Review</a:t>
            </a:r>
          </a:p>
        </p:txBody>
      </p:sp>
      <p:sp>
        <p:nvSpPr>
          <p:cNvPr id="48" name="Chevron 47"/>
          <p:cNvSpPr/>
          <p:nvPr/>
        </p:nvSpPr>
        <p:spPr>
          <a:xfrm>
            <a:off x="3100533" y="1143000"/>
            <a:ext cx="3017520" cy="547254"/>
          </a:xfrm>
          <a:prstGeom prst="chevron">
            <a:avLst>
              <a:gd name="adj" fmla="val 3333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Monitoring Higher Risk IHEs</a:t>
            </a:r>
          </a:p>
        </p:txBody>
      </p:sp>
      <p:sp>
        <p:nvSpPr>
          <p:cNvPr id="51" name="Chevron 50"/>
          <p:cNvSpPr/>
          <p:nvPr/>
        </p:nvSpPr>
        <p:spPr>
          <a:xfrm>
            <a:off x="6096000" y="1143000"/>
            <a:ext cx="3017520" cy="547254"/>
          </a:xfrm>
          <a:prstGeom prst="chevron">
            <a:avLst>
              <a:gd name="adj" fmla="val 3333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Closure &amp; Teach out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91300" y="3278780"/>
            <a:ext cx="2942933" cy="3045820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Create report on cause for concern, </a:t>
            </a:r>
            <a:r>
              <a:rPr lang="en-US" sz="1300" dirty="0">
                <a:solidFill>
                  <a:schemeClr val="tx1"/>
                </a:solidFill>
              </a:rPr>
              <a:t>where accreditation is withdrawn by set date if no evidence of improvement</a:t>
            </a:r>
          </a:p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Institution responds </a:t>
            </a:r>
            <a:r>
              <a:rPr lang="en-US" sz="1300" dirty="0">
                <a:solidFill>
                  <a:schemeClr val="tx1"/>
                </a:solidFill>
              </a:rPr>
              <a:t>with plan to address concerns </a:t>
            </a:r>
          </a:p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Follow-up actions include:</a:t>
            </a:r>
          </a:p>
          <a:p>
            <a:pPr marL="742950" lvl="1" indent="-2857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Guidance or training</a:t>
            </a:r>
          </a:p>
          <a:p>
            <a:pPr marL="742950" lvl="1" indent="-2857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Further sanctions or probation </a:t>
            </a:r>
          </a:p>
          <a:p>
            <a:pPr marL="742950" lvl="1" indent="-2857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Withdraw accreditation if exceeds maximum probation period</a:t>
            </a:r>
          </a:p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76635" y="3278780"/>
            <a:ext cx="2942933" cy="3045820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Review and approve teach out plans </a:t>
            </a:r>
            <a:r>
              <a:rPr lang="en-US" sz="1300" dirty="0">
                <a:solidFill>
                  <a:schemeClr val="tx1"/>
                </a:solidFill>
              </a:rPr>
              <a:t>based on established criteria</a:t>
            </a:r>
          </a:p>
          <a:p>
            <a:pPr marL="285750" indent="-2857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Continued engagement </a:t>
            </a:r>
            <a:r>
              <a:rPr lang="en-US" sz="1300" dirty="0">
                <a:solidFill>
                  <a:schemeClr val="tx1"/>
                </a:solidFill>
              </a:rPr>
              <a:t>(i.e., monitoring closing process, intervening if necessary)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251" y="2209800"/>
            <a:ext cx="897275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300" b="1" dirty="0"/>
              <a:t>Focus: </a:t>
            </a:r>
            <a:r>
              <a:rPr lang="en-US" sz="1300" dirty="0"/>
              <a:t>Education quality &amp; institutional ability to meet mission</a:t>
            </a:r>
          </a:p>
          <a:p>
            <a:pPr marL="285750" indent="-2857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300" b="1" dirty="0"/>
              <a:t>Primary Power: </a:t>
            </a:r>
            <a:r>
              <a:rPr lang="en-US" sz="1300" dirty="0"/>
              <a:t>Determines accreditation status and sanctions when not meeting standards</a:t>
            </a:r>
          </a:p>
          <a:p>
            <a:pPr marL="285750" indent="-2857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300" b="1" dirty="0"/>
              <a:t>Financial Health Metrics Considered: </a:t>
            </a:r>
            <a:r>
              <a:rPr lang="en-US" sz="1300" dirty="0"/>
              <a:t>Varies by accreditor and institution type, typically holistic review of annual report, enrollment, endowment draw changes, etc. and may include CFI or DOE Score </a:t>
            </a:r>
          </a:p>
        </p:txBody>
      </p:sp>
    </p:spTree>
    <p:extLst>
      <p:ext uri="{BB962C8B-B14F-4D97-AF65-F5344CB8AC3E}">
        <p14:creationId xmlns:p14="http://schemas.microsoft.com/office/powerpoint/2010/main" val="558947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105067" y="3733800"/>
            <a:ext cx="8915400" cy="387901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State Board, Department, or Commission of HE </a:t>
            </a:r>
          </a:p>
          <a:p>
            <a:pPr algn="ctr"/>
            <a:r>
              <a:rPr lang="en-US" sz="1300" b="1" dirty="0">
                <a:solidFill>
                  <a:srgbClr val="FFFFFF"/>
                </a:solidFill>
              </a:rPr>
              <a:t>Role in Financial Health Assessment of Institutions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5067" y="2601108"/>
            <a:ext cx="2942933" cy="1056492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Analyze annual financial audits </a:t>
            </a:r>
            <a:r>
              <a:rPr lang="en-US" sz="1100" dirty="0">
                <a:solidFill>
                  <a:schemeClr val="tx1"/>
                </a:solidFill>
              </a:rPr>
              <a:t>of private nonprofits to maintain integrity of Title IV eligibility </a:t>
            </a:r>
          </a:p>
          <a:p>
            <a:pPr marL="628650" lvl="1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152400"/>
            <a:ext cx="9113520" cy="1250950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 2. Oversight and metrics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While accreditors play a significant role in all parts of the process, USED and state agencies also play key roles at specific points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494463"/>
            <a:ext cx="4921250" cy="439737"/>
          </a:xfrm>
        </p:spPr>
        <p:txBody>
          <a:bodyPr/>
          <a:lstStyle/>
          <a:p>
            <a:r>
              <a:rPr lang="en-US" sz="800" dirty="0"/>
              <a:t>Source: Interviews with accreditors and state agencies, secondary research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05067" y="1636721"/>
            <a:ext cx="8915400" cy="344479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US Department of Education (Office of Federal Student Aid, Accreditation Group, and NACIQI)</a:t>
            </a:r>
          </a:p>
          <a:p>
            <a:pPr algn="ctr"/>
            <a:r>
              <a:rPr lang="en-US" sz="1300" b="1" dirty="0">
                <a:solidFill>
                  <a:schemeClr val="tx1"/>
                </a:solidFill>
              </a:rPr>
              <a:t> Role in Financial Health Assessment of Institutions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091300" y="2601107"/>
            <a:ext cx="2942933" cy="1056493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Place on </a:t>
            </a:r>
            <a:r>
              <a:rPr lang="en-US" sz="1100" b="1" dirty="0">
                <a:solidFill>
                  <a:schemeClr val="tx1"/>
                </a:solidFill>
              </a:rPr>
              <a:t>Heightened Cash Monitoring </a:t>
            </a:r>
            <a:r>
              <a:rPr lang="en-US" sz="1100" dirty="0">
                <a:solidFill>
                  <a:schemeClr val="tx1"/>
                </a:solidFill>
              </a:rPr>
              <a:t>if DOE score falls below thresholds </a:t>
            </a: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Sets maximum of 2 years on sanctions before ineligible for Title IV funding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076635" y="2601106"/>
            <a:ext cx="2942933" cy="1056493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Oversee federal student aid </a:t>
            </a: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Discharge federal loans </a:t>
            </a:r>
            <a:r>
              <a:rPr lang="en-US" sz="1100" dirty="0">
                <a:solidFill>
                  <a:schemeClr val="tx1"/>
                </a:solidFill>
              </a:rPr>
              <a:t>if students do not complete comparable educational program following closure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05067" y="4776859"/>
            <a:ext cx="2942933" cy="1779389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Varies by state</a:t>
            </a:r>
            <a:r>
              <a:rPr lang="en-US" sz="1100" dirty="0">
                <a:solidFill>
                  <a:schemeClr val="tx1"/>
                </a:solidFill>
              </a:rPr>
              <a:t>;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can include oversight of segment of private nonprofits such as: </a:t>
            </a:r>
          </a:p>
          <a:p>
            <a:pPr marL="628650" lvl="1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Periodic general reauthorization of institutional status</a:t>
            </a:r>
          </a:p>
          <a:p>
            <a:pPr marL="628650" lvl="1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Follow-up on student concerns</a:t>
            </a:r>
          </a:p>
          <a:p>
            <a:pPr marL="628650" lvl="1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Review licensure rule adherence    </a:t>
            </a:r>
            <a:endParaRPr lang="en-US" sz="1100" b="1" dirty="0">
              <a:solidFill>
                <a:schemeClr val="tx1"/>
              </a:solidFill>
            </a:endParaRPr>
          </a:p>
          <a:p>
            <a:pPr marL="628650" lvl="1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091300" y="4776859"/>
            <a:ext cx="2942933" cy="1779389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Limited role across many states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076635" y="4776859"/>
            <a:ext cx="2942933" cy="1779389"/>
          </a:xfrm>
          <a:prstGeom prst="rect">
            <a:avLst/>
          </a:prstGeom>
          <a:solidFill>
            <a:srgbClr val="F0F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Varies by state</a:t>
            </a:r>
            <a:r>
              <a:rPr lang="en-US" sz="1100" dirty="0">
                <a:solidFill>
                  <a:schemeClr val="tx1"/>
                </a:solidFill>
              </a:rPr>
              <a:t>; can include:</a:t>
            </a: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Support with</a:t>
            </a:r>
            <a:r>
              <a:rPr lang="en-US" sz="1100" b="1" dirty="0">
                <a:solidFill>
                  <a:schemeClr val="tx1"/>
                </a:solidFill>
              </a:rPr>
              <a:t> closure notifications </a:t>
            </a: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Manage student records </a:t>
            </a:r>
            <a:r>
              <a:rPr lang="en-US" sz="1100" dirty="0">
                <a:solidFill>
                  <a:schemeClr val="tx1"/>
                </a:solidFill>
              </a:rPr>
              <a:t>if not by another institution</a:t>
            </a: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Oversee any </a:t>
            </a:r>
            <a:r>
              <a:rPr lang="en-US" sz="1100" b="1" dirty="0">
                <a:solidFill>
                  <a:schemeClr val="tx1"/>
                </a:solidFill>
              </a:rPr>
              <a:t>state financial aid</a:t>
            </a:r>
            <a:endParaRPr lang="en-US" sz="1100" dirty="0">
              <a:solidFill>
                <a:schemeClr val="tx1"/>
              </a:solidFill>
            </a:endParaRP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Address student concerns, </a:t>
            </a:r>
            <a:r>
              <a:rPr lang="en-US" sz="1100" dirty="0">
                <a:solidFill>
                  <a:schemeClr val="tx1"/>
                </a:solidFill>
              </a:rPr>
              <a:t>including about degree conferrals and credit  transfers</a:t>
            </a:r>
          </a:p>
          <a:p>
            <a:pPr marL="171450" indent="-171450" defTabSz="171450"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9" name="Chevron 58"/>
          <p:cNvSpPr/>
          <p:nvPr/>
        </p:nvSpPr>
        <p:spPr>
          <a:xfrm>
            <a:off x="105067" y="1052946"/>
            <a:ext cx="3017520" cy="547254"/>
          </a:xfrm>
          <a:prstGeom prst="chevron">
            <a:avLst>
              <a:gd name="adj" fmla="val 3333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Regular Review</a:t>
            </a:r>
          </a:p>
        </p:txBody>
      </p:sp>
      <p:sp>
        <p:nvSpPr>
          <p:cNvPr id="60" name="Chevron 59"/>
          <p:cNvSpPr/>
          <p:nvPr/>
        </p:nvSpPr>
        <p:spPr>
          <a:xfrm>
            <a:off x="3100533" y="1052946"/>
            <a:ext cx="3017520" cy="547254"/>
          </a:xfrm>
          <a:prstGeom prst="chevron">
            <a:avLst>
              <a:gd name="adj" fmla="val 3333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Monitoring Higher Risk IHEs</a:t>
            </a:r>
          </a:p>
        </p:txBody>
      </p:sp>
      <p:sp>
        <p:nvSpPr>
          <p:cNvPr id="61" name="Chevron 60"/>
          <p:cNvSpPr/>
          <p:nvPr/>
        </p:nvSpPr>
        <p:spPr>
          <a:xfrm>
            <a:off x="6096000" y="1052946"/>
            <a:ext cx="3017520" cy="547254"/>
          </a:xfrm>
          <a:prstGeom prst="chevron">
            <a:avLst>
              <a:gd name="adj" fmla="val 33333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rgbClr val="FFFFFF"/>
                </a:solidFill>
              </a:rPr>
              <a:t>Closure </a:t>
            </a:r>
            <a:r>
              <a:rPr lang="en-US" sz="1300" b="1">
                <a:solidFill>
                  <a:srgbClr val="FFFFFF"/>
                </a:solidFill>
              </a:rPr>
              <a:t>&amp; Teach-out</a:t>
            </a: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5067" y="4114800"/>
            <a:ext cx="89727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Focus: </a:t>
            </a:r>
            <a:r>
              <a:rPr lang="en-US" sz="1100" dirty="0"/>
              <a:t>Consumer/Student Protection</a:t>
            </a:r>
          </a:p>
          <a:p>
            <a:pPr marL="171450" indent="-1714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Primary Power:  </a:t>
            </a:r>
            <a:r>
              <a:rPr lang="en-US" sz="1100" dirty="0"/>
              <a:t>Manage licensure rules and reauthorization</a:t>
            </a:r>
          </a:p>
          <a:p>
            <a:pPr marL="171450" indent="-1714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Financial Health Metrics Considered: </a:t>
            </a:r>
            <a:r>
              <a:rPr lang="en-US" sz="1100" dirty="0"/>
              <a:t>Varies by state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5067" y="1990636"/>
            <a:ext cx="89727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Focus: </a:t>
            </a:r>
            <a:r>
              <a:rPr lang="en-US" sz="1100" dirty="0"/>
              <a:t>Student Financial Aid </a:t>
            </a:r>
          </a:p>
          <a:p>
            <a:pPr marL="171450" indent="-1714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Primary Power: </a:t>
            </a:r>
            <a:r>
              <a:rPr lang="en-US" sz="1100" dirty="0"/>
              <a:t>Can withdraw Title IV eligibility</a:t>
            </a:r>
          </a:p>
          <a:p>
            <a:pPr marL="171450" indent="-171450" defTabSz="171450"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Financial Health Metrics Considered: </a:t>
            </a:r>
            <a:r>
              <a:rPr lang="en-US" sz="1100" dirty="0"/>
              <a:t>DOE composite score</a:t>
            </a:r>
          </a:p>
        </p:txBody>
      </p:sp>
    </p:spTree>
    <p:extLst>
      <p:ext uri="{BB962C8B-B14F-4D97-AF65-F5344CB8AC3E}">
        <p14:creationId xmlns:p14="http://schemas.microsoft.com/office/powerpoint/2010/main" val="423329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Table 107"/>
          <p:cNvGraphicFramePr>
            <a:graphicFrameLocks noGrp="1"/>
          </p:cNvGraphicFramePr>
          <p:nvPr>
            <p:extLst/>
          </p:nvPr>
        </p:nvGraphicFramePr>
        <p:xfrm>
          <a:off x="1372141" y="2371307"/>
          <a:ext cx="7636874" cy="104945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05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0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728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endParaRPr lang="en-US" sz="10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Ohio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New York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Virginia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South Carolina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9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Massachusetts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D9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728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</a:rPr>
                        <a:t>Nonprofit Private Schools</a:t>
                      </a: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1372140" y="3573640"/>
          <a:ext cx="7636875" cy="191276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056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20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Review annual report</a:t>
                      </a:r>
                      <a:endParaRPr lang="en-US" sz="10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20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Authorize</a:t>
                      </a:r>
                      <a:r>
                        <a:rPr lang="en-US" sz="1000" baseline="0" dirty="0">
                          <a:solidFill>
                            <a:srgbClr val="000000"/>
                          </a:solidFill>
                        </a:rPr>
                        <a:t> institutions and provide licensure</a:t>
                      </a:r>
                      <a:endParaRPr lang="en-US" sz="10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20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Approve programs</a:t>
                      </a: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020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Reauthorize</a:t>
                      </a:r>
                      <a:r>
                        <a:rPr lang="en-US" sz="1000" baseline="0" dirty="0">
                          <a:solidFill>
                            <a:srgbClr val="000000"/>
                          </a:solidFill>
                        </a:rPr>
                        <a:t> institutions or programs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20">
                <a:tc>
                  <a:txBody>
                    <a:bodyPr/>
                    <a:lstStyle/>
                    <a:p>
                      <a:pPr algn="ctr">
                        <a:buClr>
                          <a:srgbClr val="000000"/>
                        </a:buClr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School Eligibility Requirements for Financial</a:t>
                      </a:r>
                      <a:r>
                        <a:rPr lang="en-US" sz="1000" baseline="0" dirty="0">
                          <a:solidFill>
                            <a:srgbClr val="000000"/>
                          </a:solidFill>
                        </a:rPr>
                        <a:t> Aid 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 pitchFamily="34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itchFamily="34" charset="0"/>
                        <a:sym typeface="Wingdings" pitchFamily="2" charset="2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137163" y="3573164"/>
            <a:ext cx="1158237" cy="19132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Oversight Practices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9063"/>
            <a:ext cx="8915400" cy="795337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2. Oversight and metrics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States have differing levels of oversight by various offices, with Massachusetts having a lower level of oversight of private institutions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27259" y="2901840"/>
            <a:ext cx="1168141" cy="518924"/>
          </a:xfrm>
          <a:prstGeom prst="rect">
            <a:avLst/>
          </a:prstGeom>
          <a:solidFill>
            <a:schemeClr val="accent5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Statutory Level of Oversight by the State* 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27259" y="1371600"/>
            <a:ext cx="8883304" cy="563178"/>
          </a:xfrm>
          <a:prstGeom prst="rect">
            <a:avLst/>
          </a:prstGeom>
          <a:solidFill>
            <a:srgbClr val="646464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These findings are based on a select sample of states with relatively high concentrations of private institutions, with whom EY-Parthenon was able to arrange phone interviews to understand the varying levels of state oversight and enforcement</a:t>
            </a:r>
          </a:p>
        </p:txBody>
      </p:sp>
      <p:grpSp>
        <p:nvGrpSpPr>
          <p:cNvPr id="213" name="Group 176"/>
          <p:cNvGrpSpPr/>
          <p:nvPr/>
        </p:nvGrpSpPr>
        <p:grpSpPr>
          <a:xfrm>
            <a:off x="3848100" y="3015073"/>
            <a:ext cx="304800" cy="304800"/>
            <a:chOff x="2286000" y="3657600"/>
            <a:chExt cx="304800" cy="304800"/>
          </a:xfrm>
          <a:solidFill>
            <a:schemeClr val="tx2"/>
          </a:solidFill>
        </p:grpSpPr>
        <p:sp>
          <p:nvSpPr>
            <p:cNvPr id="214" name="Oval 213"/>
            <p:cNvSpPr/>
            <p:nvPr/>
          </p:nvSpPr>
          <p:spPr bwMode="auto">
            <a:xfrm>
              <a:off x="2286000" y="3657600"/>
              <a:ext cx="304800" cy="304800"/>
            </a:xfrm>
            <a:prstGeom prst="ellipse">
              <a:avLst/>
            </a:prstGeom>
            <a:grp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Pie 214"/>
            <p:cNvSpPr/>
            <p:nvPr/>
          </p:nvSpPr>
          <p:spPr bwMode="auto">
            <a:xfrm>
              <a:off x="2286000" y="3657600"/>
              <a:ext cx="304800" cy="304800"/>
            </a:xfrm>
            <a:prstGeom prst="pie">
              <a:avLst>
                <a:gd name="adj1" fmla="val 16225059"/>
                <a:gd name="adj2" fmla="val 10800000"/>
              </a:avLst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9" name="Group 176"/>
          <p:cNvGrpSpPr/>
          <p:nvPr/>
        </p:nvGrpSpPr>
        <p:grpSpPr>
          <a:xfrm>
            <a:off x="4953976" y="3011834"/>
            <a:ext cx="304800" cy="304800"/>
            <a:chOff x="2286000" y="3657600"/>
            <a:chExt cx="304800" cy="304800"/>
          </a:xfrm>
          <a:solidFill>
            <a:schemeClr val="tx2"/>
          </a:solidFill>
        </p:grpSpPr>
        <p:sp>
          <p:nvSpPr>
            <p:cNvPr id="220" name="Oval 219"/>
            <p:cNvSpPr/>
            <p:nvPr/>
          </p:nvSpPr>
          <p:spPr bwMode="auto">
            <a:xfrm>
              <a:off x="2286000" y="3657600"/>
              <a:ext cx="304800" cy="304800"/>
            </a:xfrm>
            <a:prstGeom prst="ellipse">
              <a:avLst/>
            </a:prstGeom>
            <a:grp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Pie 220"/>
            <p:cNvSpPr/>
            <p:nvPr/>
          </p:nvSpPr>
          <p:spPr bwMode="auto">
            <a:xfrm>
              <a:off x="2286000" y="3657600"/>
              <a:ext cx="304800" cy="304800"/>
            </a:xfrm>
            <a:prstGeom prst="pie">
              <a:avLst>
                <a:gd name="adj1" fmla="val 16225059"/>
                <a:gd name="adj2" fmla="val 10800000"/>
              </a:avLst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22" name="Group 175"/>
          <p:cNvGrpSpPr/>
          <p:nvPr/>
        </p:nvGrpSpPr>
        <p:grpSpPr>
          <a:xfrm>
            <a:off x="8274039" y="3011834"/>
            <a:ext cx="304800" cy="304800"/>
            <a:chOff x="2286000" y="3200400"/>
            <a:chExt cx="304800" cy="304800"/>
          </a:xfrm>
          <a:solidFill>
            <a:schemeClr val="tx2"/>
          </a:solidFill>
        </p:grpSpPr>
        <p:sp>
          <p:nvSpPr>
            <p:cNvPr id="223" name="Oval 222"/>
            <p:cNvSpPr/>
            <p:nvPr/>
          </p:nvSpPr>
          <p:spPr bwMode="auto">
            <a:xfrm>
              <a:off x="2286000" y="3200400"/>
              <a:ext cx="304800" cy="304800"/>
            </a:xfrm>
            <a:prstGeom prst="ellipse">
              <a:avLst/>
            </a:prstGeom>
            <a:grp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4" name="Pie 223"/>
            <p:cNvSpPr/>
            <p:nvPr/>
          </p:nvSpPr>
          <p:spPr bwMode="auto">
            <a:xfrm>
              <a:off x="2286000" y="3200400"/>
              <a:ext cx="304800" cy="304800"/>
            </a:xfrm>
            <a:prstGeom prst="pie">
              <a:avLst>
                <a:gd name="adj1" fmla="val 16225059"/>
                <a:gd name="adj2" fmla="val 21533994"/>
              </a:avLst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059852" y="3015073"/>
            <a:ext cx="304800" cy="304800"/>
            <a:chOff x="2006600" y="3632200"/>
            <a:chExt cx="304800" cy="304800"/>
          </a:xfrm>
        </p:grpSpPr>
        <p:sp>
          <p:nvSpPr>
            <p:cNvPr id="65" name="Oval 64"/>
            <p:cNvSpPr/>
            <p:nvPr/>
          </p:nvSpPr>
          <p:spPr>
            <a:xfrm>
              <a:off x="2006600" y="3632200"/>
              <a:ext cx="304800" cy="304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51A7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Pie 65"/>
            <p:cNvSpPr/>
            <p:nvPr/>
          </p:nvSpPr>
          <p:spPr>
            <a:xfrm flipH="1">
              <a:off x="2006600" y="3632200"/>
              <a:ext cx="304800" cy="304800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51A7DD"/>
            </a:solidFill>
            <a:ln w="9525">
              <a:solidFill>
                <a:srgbClr val="51A7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74" name="Group 175"/>
          <p:cNvGrpSpPr/>
          <p:nvPr/>
        </p:nvGrpSpPr>
        <p:grpSpPr>
          <a:xfrm>
            <a:off x="7165728" y="3019224"/>
            <a:ext cx="304800" cy="304800"/>
            <a:chOff x="2286000" y="3200400"/>
            <a:chExt cx="304800" cy="304800"/>
          </a:xfrm>
          <a:solidFill>
            <a:schemeClr val="tx2"/>
          </a:solidFill>
        </p:grpSpPr>
        <p:sp>
          <p:nvSpPr>
            <p:cNvPr id="75" name="Oval 74"/>
            <p:cNvSpPr/>
            <p:nvPr/>
          </p:nvSpPr>
          <p:spPr bwMode="auto">
            <a:xfrm>
              <a:off x="2286000" y="3200400"/>
              <a:ext cx="304800" cy="304800"/>
            </a:xfrm>
            <a:prstGeom prst="ellipse">
              <a:avLst/>
            </a:prstGeom>
            <a:grp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6" name="Pie 75"/>
            <p:cNvSpPr/>
            <p:nvPr/>
          </p:nvSpPr>
          <p:spPr bwMode="auto">
            <a:xfrm>
              <a:off x="2286000" y="3200400"/>
              <a:ext cx="304800" cy="304800"/>
            </a:xfrm>
            <a:prstGeom prst="pie">
              <a:avLst>
                <a:gd name="adj1" fmla="val 16225059"/>
                <a:gd name="adj2" fmla="val 21533994"/>
              </a:avLst>
            </a:prstGeom>
            <a:solidFill>
              <a:schemeClr val="accent2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45720" tIns="49320" rIns="45720" bIns="493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Symbol" pitchFamily="18" charset="2"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4F83AD74-7D20-4104-B771-69D69DAF777D}"/>
              </a:ext>
            </a:extLst>
          </p:cNvPr>
          <p:cNvSpPr/>
          <p:nvPr/>
        </p:nvSpPr>
        <p:spPr>
          <a:xfrm>
            <a:off x="228600" y="57150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38150" lvl="0" indent="-319088" fontAlgn="base">
              <a:spcBef>
                <a:spcPct val="0"/>
              </a:spcBef>
              <a:spcAft>
                <a:spcPct val="0"/>
              </a:spcAft>
              <a:buClr>
                <a:srgbClr val="CF0A2C"/>
              </a:buClr>
              <a:buSzPct val="80000"/>
              <a:buFont typeface="Wingdings 2" pitchFamily="18" charset="2"/>
              <a:buChar char=""/>
            </a:pPr>
            <a:r>
              <a:rPr lang="en-US" sz="800" dirty="0">
                <a:solidFill>
                  <a:prstClr val="black"/>
                </a:solidFill>
              </a:rPr>
              <a:t>Note: *Oversight reflects assessment of breadth of private institutions covered by state oversight (e.g., how many are exempt) and level of oversight practices; VA refers to authorization as certification and must be recertified annually; OH reauthorization timed in line with relevant re-accreditation process; SC only authorizes out-of-state entities, and refers to it as licensing</a:t>
            </a:r>
          </a:p>
          <a:p>
            <a:pPr marL="438150" lvl="0" indent="-319088" fontAlgn="base">
              <a:spcBef>
                <a:spcPct val="0"/>
              </a:spcBef>
              <a:spcAft>
                <a:spcPct val="0"/>
              </a:spcAft>
              <a:buClr>
                <a:srgbClr val="CF0A2C"/>
              </a:buClr>
              <a:buSzPct val="80000"/>
              <a:buFont typeface="Wingdings 2" pitchFamily="18" charset="2"/>
              <a:buChar char=""/>
            </a:pPr>
            <a:r>
              <a:rPr lang="en-US" sz="800" dirty="0">
                <a:solidFill>
                  <a:prstClr val="black"/>
                </a:solidFill>
              </a:rPr>
              <a:t>Source: Interviews with state agencies</a:t>
            </a:r>
          </a:p>
        </p:txBody>
      </p:sp>
    </p:spTree>
    <p:extLst>
      <p:ext uri="{BB962C8B-B14F-4D97-AF65-F5344CB8AC3E}">
        <p14:creationId xmlns:p14="http://schemas.microsoft.com/office/powerpoint/2010/main" val="2128964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9063"/>
            <a:ext cx="8915400" cy="795337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2. Oversight and metrics </a:t>
            </a:r>
            <a:br>
              <a:rPr lang="en-US" sz="2000" dirty="0"/>
            </a:br>
            <a:r>
              <a:rPr lang="en-US" sz="2000" dirty="0">
                <a:solidFill>
                  <a:schemeClr val="tx1"/>
                </a:solidFill>
              </a:rPr>
              <a:t>The state and accreditors utilize the DOE score as one metric, which often fails to give stakeholders adequate notice of financial problems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6172200"/>
            <a:ext cx="6629400" cy="280987"/>
          </a:xfrm>
        </p:spPr>
        <p:txBody>
          <a:bodyPr/>
          <a:lstStyle/>
          <a:p>
            <a:r>
              <a:rPr lang="en-US" sz="800" dirty="0"/>
              <a:t>Note: Saint Augustine’s University was recently put on probation by accreditors</a:t>
            </a:r>
          </a:p>
          <a:p>
            <a:r>
              <a:rPr lang="en-US" sz="800" dirty="0"/>
              <a:t>Source: IPEDS; Inside Higher Education, “Too Late for a Fix?,” August 8, 2018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09600" y="1524000"/>
          <a:ext cx="8186308" cy="261197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2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7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8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4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1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18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18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06457">
                <a:tc rowSpan="2">
                  <a:txBody>
                    <a:bodyPr/>
                    <a:lstStyle/>
                    <a:p>
                      <a:endParaRPr lang="en-US" sz="7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4909" marR="84909" marT="42454" marB="4245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+mj-lt"/>
                        </a:rPr>
                        <a:t>Sample of Previously Closed IHEs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84909" marR="84909" marT="42454" marB="4245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Financially</a:t>
                      </a:r>
                      <a:r>
                        <a:rPr lang="en-US" sz="1100" b="1" i="0" u="none" strike="noStrike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 Distressed* and Probationary IHEs</a:t>
                      </a:r>
                      <a:endParaRPr lang="en-US" sz="1100" b="1" i="0" u="none" strike="noStrike" dirty="0">
                        <a:solidFill>
                          <a:schemeClr val="tx2"/>
                        </a:solidFill>
                        <a:effectLst/>
                        <a:latin typeface="+mj-lt"/>
                      </a:endParaRP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en-US" sz="900" dirty="0">
                        <a:latin typeface="+mj-lt"/>
                      </a:endParaRPr>
                    </a:p>
                  </a:txBody>
                  <a:tcPr marL="84909" marR="84909" marT="42454" marB="42454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2"/>
                          </a:solidFill>
                          <a:latin typeface="+mj-lt"/>
                        </a:rPr>
                        <a:t>Saint</a:t>
                      </a:r>
                      <a:r>
                        <a:rPr lang="en-US" sz="900" b="0" baseline="0" dirty="0">
                          <a:solidFill>
                            <a:schemeClr val="tx2"/>
                          </a:solidFill>
                          <a:latin typeface="+mj-lt"/>
                        </a:rPr>
                        <a:t> Joseph’s </a:t>
                      </a:r>
                    </a:p>
                    <a:p>
                      <a:pPr algn="ctr"/>
                      <a:r>
                        <a:rPr lang="en-US" sz="900" b="0" baseline="0" dirty="0">
                          <a:solidFill>
                            <a:schemeClr val="tx2"/>
                          </a:solidFill>
                          <a:latin typeface="+mj-lt"/>
                        </a:rPr>
                        <a:t>College,</a:t>
                      </a:r>
                    </a:p>
                    <a:p>
                      <a:pPr algn="ctr"/>
                      <a:r>
                        <a:rPr lang="en-US" sz="900" b="0" baseline="0" dirty="0">
                          <a:solidFill>
                            <a:schemeClr val="tx2"/>
                          </a:solidFill>
                          <a:latin typeface="+mj-lt"/>
                        </a:rPr>
                        <a:t>IN</a:t>
                      </a:r>
                      <a:endParaRPr lang="en-US" sz="9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Grace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University,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NE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Memphis College of Art,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TE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Mount Ida College,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MA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Marylhurst University*,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OR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Coleman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 University,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CA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Dowling College, NY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Saint Augustine’s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University,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NC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College of St. Joseph,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VT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Newbury College, </a:t>
                      </a:r>
                    </a:p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j-lt"/>
                        </a:rPr>
                        <a:t>MA</a:t>
                      </a:r>
                    </a:p>
                  </a:txBody>
                  <a:tcPr marL="8845" marR="8845" marT="8845" marB="0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655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2"/>
                          </a:solidFill>
                          <a:latin typeface="+mj-lt"/>
                        </a:rPr>
                        <a:t>Date Closed</a:t>
                      </a:r>
                    </a:p>
                  </a:txBody>
                  <a:tcPr marL="84909" marR="84909" marT="42454" marB="42454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February</a:t>
                      </a:r>
                      <a:r>
                        <a:rPr lang="en-US" sz="900" baseline="0" dirty="0">
                          <a:latin typeface="+mj-lt"/>
                        </a:rPr>
                        <a:t> 2017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October 2017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October 2017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April 2018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May 2018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July 2018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June 2016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Still open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Still open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Still</a:t>
                      </a:r>
                      <a:r>
                        <a:rPr lang="en-US" sz="900" baseline="0" dirty="0">
                          <a:latin typeface="+mj-lt"/>
                        </a:rPr>
                        <a:t> open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5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2"/>
                          </a:solidFill>
                          <a:latin typeface="+mj-lt"/>
                        </a:rPr>
                        <a:t>2016 DOE</a:t>
                      </a:r>
                      <a:r>
                        <a:rPr lang="en-US" sz="900" b="0" baseline="0" dirty="0">
                          <a:solidFill>
                            <a:schemeClr val="tx2"/>
                          </a:solidFill>
                          <a:latin typeface="+mj-lt"/>
                        </a:rPr>
                        <a:t> Score</a:t>
                      </a:r>
                    </a:p>
                  </a:txBody>
                  <a:tcPr marL="84909" marR="84909" marT="42454" marB="42454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1.4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0.6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4C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2.1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2.1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2.2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1.2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Already</a:t>
                      </a:r>
                      <a:r>
                        <a:rPr lang="en-US" sz="900" baseline="0" dirty="0">
                          <a:latin typeface="+mj-lt"/>
                        </a:rPr>
                        <a:t> closed</a:t>
                      </a:r>
                      <a:endParaRPr lang="en-US" sz="900" dirty="0">
                        <a:latin typeface="+mj-lt"/>
                      </a:endParaRP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2.1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2.2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1.7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655">
                <a:tc>
                  <a:txBody>
                    <a:bodyPr/>
                    <a:lstStyle/>
                    <a:p>
                      <a:pPr algn="ctr"/>
                      <a:r>
                        <a:rPr lang="en-US" sz="900" b="0" baseline="0" dirty="0">
                          <a:solidFill>
                            <a:schemeClr val="tx2"/>
                          </a:solidFill>
                          <a:latin typeface="+mj-lt"/>
                        </a:rPr>
                        <a:t>2012 DOE Score</a:t>
                      </a:r>
                    </a:p>
                  </a:txBody>
                  <a:tcPr marL="84909" marR="84909" marT="42454" marB="42454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2.2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2.1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2.1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1.5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2.8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3.0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1.3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2.8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2.6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j-lt"/>
                        </a:rPr>
                        <a:t>2.6</a:t>
                      </a:r>
                    </a:p>
                  </a:txBody>
                  <a:tcPr marL="84909" marR="84909" marT="42454" marB="42454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29239" y="5334000"/>
          <a:ext cx="6947028" cy="67261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15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5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4589"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2"/>
                          </a:solidFill>
                        </a:rPr>
                        <a:t>DOE Financial Responsibility Composite Score</a:t>
                      </a:r>
                    </a:p>
                  </a:txBody>
                  <a:tcPr marL="65376" marR="65376" marT="32689" marB="32689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5376" marR="65376" marT="32689" marB="32689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5376" marR="65376" marT="32689" marB="32689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58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-1.0 to 0.9</a:t>
                      </a:r>
                    </a:p>
                  </a:txBody>
                  <a:tcPr marL="65376" marR="65376" marT="32689" marB="32689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4C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1.0 to 1.4</a:t>
                      </a:r>
                    </a:p>
                  </a:txBody>
                  <a:tcPr marL="65376" marR="65376" marT="32689" marB="32689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1.5 to 3.0</a:t>
                      </a:r>
                    </a:p>
                  </a:txBody>
                  <a:tcPr marL="65376" marR="65376" marT="32689" marB="32689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4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Not financially</a:t>
                      </a:r>
                      <a:r>
                        <a:rPr lang="en-US" sz="800" baseline="0" dirty="0"/>
                        <a:t> responsible</a:t>
                      </a:r>
                      <a:endParaRPr lang="en-US" sz="800" dirty="0"/>
                    </a:p>
                  </a:txBody>
                  <a:tcPr marL="65376" marR="65376" marT="32689" marB="32689"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Flagged for monitoring</a:t>
                      </a:r>
                    </a:p>
                  </a:txBody>
                  <a:tcPr marL="65376" marR="65376" marT="32689" marB="32689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Financially responsible </a:t>
                      </a:r>
                    </a:p>
                  </a:txBody>
                  <a:tcPr marL="65376" marR="65376" marT="32689" marB="32689"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>
          <a:xfrm>
            <a:off x="105067" y="1371600"/>
            <a:ext cx="1342733" cy="850904"/>
          </a:xfrm>
          <a:prstGeom prst="wedgeRectCallout">
            <a:avLst>
              <a:gd name="adj1" fmla="val 22878"/>
              <a:gd name="adj2" fmla="val 78999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DOE Scores 1-2 years before closure suggested financial issues in only 50% of cases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990600" y="4335498"/>
            <a:ext cx="1949514" cy="885516"/>
          </a:xfrm>
          <a:prstGeom prst="wedgeRectCallout">
            <a:avLst>
              <a:gd name="adj1" fmla="val -31471"/>
              <a:gd name="adj2" fmla="val -77028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DOE score four years before closure rarely suggested issues, which is crucial as this is when students are making their college choice </a:t>
            </a:r>
          </a:p>
        </p:txBody>
      </p:sp>
    </p:spTree>
    <p:extLst>
      <p:ext uri="{BB962C8B-B14F-4D97-AF65-F5344CB8AC3E}">
        <p14:creationId xmlns:p14="http://schemas.microsoft.com/office/powerpoint/2010/main" val="1195545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5067" y="313891"/>
            <a:ext cx="8915400" cy="492443"/>
          </a:xfrm>
        </p:spPr>
        <p:txBody>
          <a:bodyPr/>
          <a:lstStyle/>
          <a:p>
            <a:pPr algn="ctr"/>
            <a:r>
              <a:rPr lang="en-US" sz="2800" dirty="0"/>
              <a:t>THESIS Working Group Findings</a:t>
            </a:r>
          </a:p>
        </p:txBody>
      </p:sp>
      <p:sp>
        <p:nvSpPr>
          <p:cNvPr id="8" name="Rectangle 7"/>
          <p:cNvSpPr/>
          <p:nvPr/>
        </p:nvSpPr>
        <p:spPr>
          <a:xfrm>
            <a:off x="371767" y="2705101"/>
            <a:ext cx="1752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Question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1767" y="5029200"/>
            <a:ext cx="175260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Question 2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93703" y="1905000"/>
            <a:ext cx="8382000" cy="0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4800" y="4038600"/>
            <a:ext cx="8382000" cy="0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767" y="6553200"/>
            <a:ext cx="8382000" cy="0"/>
          </a:xfrm>
          <a:prstGeom prst="line">
            <a:avLst/>
          </a:prstGeom>
          <a:ln w="9525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ECF11C9-3C7B-4920-9696-03E04C3FBFD9}"/>
              </a:ext>
            </a:extLst>
          </p:cNvPr>
          <p:cNvSpPr txBox="1"/>
          <p:nvPr/>
        </p:nvSpPr>
        <p:spPr>
          <a:xfrm>
            <a:off x="1817703" y="90701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Questions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93596B5-3945-43BA-B122-78A27AE048EE}"/>
              </a:ext>
            </a:extLst>
          </p:cNvPr>
          <p:cNvSpPr/>
          <p:nvPr/>
        </p:nvSpPr>
        <p:spPr>
          <a:xfrm>
            <a:off x="2660904" y="2191568"/>
            <a:ext cx="5791200" cy="1611303"/>
          </a:xfrm>
          <a:custGeom>
            <a:avLst/>
            <a:gdLst>
              <a:gd name="connsiteX0" fmla="*/ 0 w 4666620"/>
              <a:gd name="connsiteY0" fmla="*/ 174176 h 1044847"/>
              <a:gd name="connsiteX1" fmla="*/ 174176 w 4666620"/>
              <a:gd name="connsiteY1" fmla="*/ 0 h 1044847"/>
              <a:gd name="connsiteX2" fmla="*/ 4492444 w 4666620"/>
              <a:gd name="connsiteY2" fmla="*/ 0 h 1044847"/>
              <a:gd name="connsiteX3" fmla="*/ 4666620 w 4666620"/>
              <a:gd name="connsiteY3" fmla="*/ 174176 h 1044847"/>
              <a:gd name="connsiteX4" fmla="*/ 4666620 w 4666620"/>
              <a:gd name="connsiteY4" fmla="*/ 870671 h 1044847"/>
              <a:gd name="connsiteX5" fmla="*/ 4492444 w 4666620"/>
              <a:gd name="connsiteY5" fmla="*/ 1044847 h 1044847"/>
              <a:gd name="connsiteX6" fmla="*/ 174176 w 4666620"/>
              <a:gd name="connsiteY6" fmla="*/ 1044847 h 1044847"/>
              <a:gd name="connsiteX7" fmla="*/ 0 w 4666620"/>
              <a:gd name="connsiteY7" fmla="*/ 870671 h 1044847"/>
              <a:gd name="connsiteX8" fmla="*/ 0 w 4666620"/>
              <a:gd name="connsiteY8" fmla="*/ 174176 h 10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6620" h="1044847">
                <a:moveTo>
                  <a:pt x="0" y="174176"/>
                </a:moveTo>
                <a:cubicBezTo>
                  <a:pt x="0" y="77981"/>
                  <a:pt x="77981" y="0"/>
                  <a:pt x="174176" y="0"/>
                </a:cubicBezTo>
                <a:lnTo>
                  <a:pt x="4492444" y="0"/>
                </a:lnTo>
                <a:cubicBezTo>
                  <a:pt x="4588639" y="0"/>
                  <a:pt x="4666620" y="77981"/>
                  <a:pt x="4666620" y="174176"/>
                </a:cubicBezTo>
                <a:lnTo>
                  <a:pt x="4666620" y="870671"/>
                </a:lnTo>
                <a:cubicBezTo>
                  <a:pt x="4666620" y="966866"/>
                  <a:pt x="4588639" y="1044847"/>
                  <a:pt x="4492444" y="1044847"/>
                </a:cubicBezTo>
                <a:lnTo>
                  <a:pt x="174176" y="1044847"/>
                </a:lnTo>
                <a:cubicBezTo>
                  <a:pt x="77981" y="1044847"/>
                  <a:pt x="0" y="966866"/>
                  <a:pt x="0" y="870671"/>
                </a:cubicBezTo>
                <a:lnTo>
                  <a:pt x="0" y="174176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79030" tIns="179030" rIns="179030" bIns="179030" numCol="1" spcCol="1270" anchor="ctr" anchorCtr="0">
            <a:noAutofit/>
          </a:bodyPr>
          <a:lstStyle/>
          <a:p>
            <a:r>
              <a:rPr lang="en-US" dirty="0">
                <a:ea typeface="Calibri" panose="020F0502020204030204" pitchFamily="34" charset="0"/>
              </a:rPr>
              <a:t>Recommendation ratified by THESIS Working Group that </a:t>
            </a:r>
            <a:r>
              <a:rPr lang="en-US" i="1" dirty="0">
                <a:ea typeface="Calibri" panose="020F0502020204030204" pitchFamily="34" charset="0"/>
              </a:rPr>
              <a:t>“The risk of further challenges to viability at non-profit institutions of higher education (NPIHEs) leading to potential student disruption is significant, ongoing and likely growing.”</a:t>
            </a:r>
            <a:endParaRPr lang="en-US" i="1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F6B88A5-6C63-41DF-A0DC-66F534207680}"/>
              </a:ext>
            </a:extLst>
          </p:cNvPr>
          <p:cNvSpPr/>
          <p:nvPr/>
        </p:nvSpPr>
        <p:spPr>
          <a:xfrm>
            <a:off x="2667000" y="4325168"/>
            <a:ext cx="5791200" cy="1981198"/>
          </a:xfrm>
          <a:custGeom>
            <a:avLst/>
            <a:gdLst>
              <a:gd name="connsiteX0" fmla="*/ 0 w 4666620"/>
              <a:gd name="connsiteY0" fmla="*/ 174176 h 1044847"/>
              <a:gd name="connsiteX1" fmla="*/ 174176 w 4666620"/>
              <a:gd name="connsiteY1" fmla="*/ 0 h 1044847"/>
              <a:gd name="connsiteX2" fmla="*/ 4492444 w 4666620"/>
              <a:gd name="connsiteY2" fmla="*/ 0 h 1044847"/>
              <a:gd name="connsiteX3" fmla="*/ 4666620 w 4666620"/>
              <a:gd name="connsiteY3" fmla="*/ 174176 h 1044847"/>
              <a:gd name="connsiteX4" fmla="*/ 4666620 w 4666620"/>
              <a:gd name="connsiteY4" fmla="*/ 870671 h 1044847"/>
              <a:gd name="connsiteX5" fmla="*/ 4492444 w 4666620"/>
              <a:gd name="connsiteY5" fmla="*/ 1044847 h 1044847"/>
              <a:gd name="connsiteX6" fmla="*/ 174176 w 4666620"/>
              <a:gd name="connsiteY6" fmla="*/ 1044847 h 1044847"/>
              <a:gd name="connsiteX7" fmla="*/ 0 w 4666620"/>
              <a:gd name="connsiteY7" fmla="*/ 870671 h 1044847"/>
              <a:gd name="connsiteX8" fmla="*/ 0 w 4666620"/>
              <a:gd name="connsiteY8" fmla="*/ 174176 h 1044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6620" h="1044847">
                <a:moveTo>
                  <a:pt x="0" y="174176"/>
                </a:moveTo>
                <a:cubicBezTo>
                  <a:pt x="0" y="77981"/>
                  <a:pt x="77981" y="0"/>
                  <a:pt x="174176" y="0"/>
                </a:cubicBezTo>
                <a:lnTo>
                  <a:pt x="4492444" y="0"/>
                </a:lnTo>
                <a:cubicBezTo>
                  <a:pt x="4588639" y="0"/>
                  <a:pt x="4666620" y="77981"/>
                  <a:pt x="4666620" y="174176"/>
                </a:cubicBezTo>
                <a:lnTo>
                  <a:pt x="4666620" y="870671"/>
                </a:lnTo>
                <a:cubicBezTo>
                  <a:pt x="4666620" y="966866"/>
                  <a:pt x="4588639" y="1044847"/>
                  <a:pt x="4492444" y="1044847"/>
                </a:cubicBezTo>
                <a:lnTo>
                  <a:pt x="174176" y="1044847"/>
                </a:lnTo>
                <a:cubicBezTo>
                  <a:pt x="77981" y="1044847"/>
                  <a:pt x="0" y="966866"/>
                  <a:pt x="0" y="870671"/>
                </a:cubicBezTo>
                <a:lnTo>
                  <a:pt x="0" y="174176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79030" tIns="179030" rIns="179030" bIns="179030" numCol="1" spcCol="1270" anchor="ctr" anchorCtr="0">
            <a:noAutofit/>
          </a:bodyPr>
          <a:lstStyle/>
          <a:p>
            <a:r>
              <a:rPr lang="en-US" dirty="0">
                <a:ea typeface="Calibri" panose="020F0502020204030204" pitchFamily="34" charset="0"/>
              </a:rPr>
              <a:t>Recommendation ratified by THESIS Working Group that “</a:t>
            </a:r>
            <a:r>
              <a:rPr lang="en-US" i="1" dirty="0"/>
              <a:t>Current standard financial metrics are insufficient for timely or fully identifying at-risk NPIHEs and current processes among the triad of accreditors, USED and state authorities are insufficient to ensure prevention/mitigation of future unacceptable disruption to students and others</a:t>
            </a:r>
            <a:r>
              <a:rPr lang="en-US" i="1" dirty="0">
                <a:ea typeface="Calibri" panose="020F0502020204030204" pitchFamily="34" charset="0"/>
              </a:rPr>
              <a:t>.”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6725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50950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 2. Oversight and metrics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challenge remains to identify high risk institutions and provide safeguards to students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6553200"/>
            <a:ext cx="6629400" cy="280987"/>
          </a:xfrm>
        </p:spPr>
        <p:txBody>
          <a:bodyPr/>
          <a:lstStyle/>
          <a:p>
            <a:r>
              <a:rPr lang="en-US" sz="800" dirty="0"/>
              <a:t>Source: MA Department of Higher Education </a:t>
            </a:r>
          </a:p>
        </p:txBody>
      </p:sp>
      <p:sp>
        <p:nvSpPr>
          <p:cNvPr id="5" name="Chevron 4"/>
          <p:cNvSpPr/>
          <p:nvPr/>
        </p:nvSpPr>
        <p:spPr>
          <a:xfrm>
            <a:off x="5028676" y="1904999"/>
            <a:ext cx="3810524" cy="914400"/>
          </a:xfrm>
          <a:prstGeom prst="chevron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Financially 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capable of meeting obligations to students </a:t>
            </a:r>
          </a:p>
        </p:txBody>
      </p:sp>
      <p:sp>
        <p:nvSpPr>
          <p:cNvPr id="6" name="Chevron 5"/>
          <p:cNvSpPr/>
          <p:nvPr/>
        </p:nvSpPr>
        <p:spPr>
          <a:xfrm rot="10800000">
            <a:off x="304800" y="1904999"/>
            <a:ext cx="2209800" cy="914400"/>
          </a:xfrm>
          <a:prstGeom prst="chevron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2496" y="2282500"/>
            <a:ext cx="1790700" cy="304800"/>
          </a:xfrm>
          <a:prstGeom prst="rect">
            <a:avLst/>
          </a:prstGeom>
        </p:spPr>
        <p:txBody>
          <a:bodyPr vert="horz" wrap="square" lIns="45720" tIns="0" rIns="0" bIns="0" rtlCol="0" anchor="t" anchorCtr="0">
            <a:noAutofit/>
          </a:bodyPr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100" b="1" dirty="0">
                <a:solidFill>
                  <a:schemeClr val="bg1"/>
                </a:solidFill>
              </a:rPr>
              <a:t>In closure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5965" y="1089567"/>
            <a:ext cx="7633283" cy="304799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100" b="1" dirty="0">
                <a:solidFill>
                  <a:schemeClr val="tx2"/>
                </a:solidFill>
              </a:rPr>
              <a:t>Spectrum of Institutional Financial Health Status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4646" y="3473448"/>
            <a:ext cx="1737973" cy="1647496"/>
          </a:xfrm>
          <a:prstGeom prst="rect">
            <a:avLst/>
          </a:prstGeom>
        </p:spPr>
        <p:txBody>
          <a:bodyPr vert="horz" wrap="square" lIns="45720" tIns="91440" rIns="0" bIns="0" rtlCol="0" anchor="t" anchorCtr="0">
            <a:noAutofit/>
          </a:bodyPr>
          <a:lstStyle/>
          <a:p>
            <a:pPr marL="171450" indent="-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Must follow Department of Higher Education regulations</a:t>
            </a:r>
          </a:p>
          <a:p>
            <a:pPr marL="628650" lvl="1" indent="-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Submit notice of closure and associated fees as far in advance as possible </a:t>
            </a:r>
          </a:p>
          <a:p>
            <a:pPr marL="628650" lvl="1" indent="-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Get teach-out plan approved</a:t>
            </a:r>
          </a:p>
          <a:p>
            <a:pPr marL="628650" lvl="1" indent="-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dirty="0"/>
              <a:t>Ensure preservation of student records </a:t>
            </a:r>
          </a:p>
          <a:p>
            <a:pPr marL="628650" lvl="1" indent="-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631660" y="3012947"/>
            <a:ext cx="1903118" cy="1828800"/>
          </a:xfrm>
          <a:prstGeom prst="rect">
            <a:avLst/>
          </a:prstGeom>
        </p:spPr>
        <p:txBody>
          <a:bodyPr vert="horz" wrap="square" lIns="45720" tIns="0" rIns="0" bIns="0" rtlCol="0" anchor="t" anchorCtr="0">
            <a:noAutofit/>
          </a:bodyPr>
          <a:lstStyle/>
          <a:p>
            <a:pPr>
              <a:buClr>
                <a:schemeClr val="bg1"/>
              </a:buClr>
              <a:buSzPct val="70000"/>
            </a:pP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5109680" y="3505200"/>
            <a:ext cx="3259362" cy="1715451"/>
          </a:xfrm>
          <a:prstGeom prst="rect">
            <a:avLst/>
          </a:prstGeom>
        </p:spPr>
        <p:txBody>
          <a:bodyPr vert="horz" wrap="square" lIns="45720" tIns="91440" rIns="0" bIns="0" rtlCol="0" anchor="t" anchorCtr="0">
            <a:noAutofit/>
          </a:bodyPr>
          <a:lstStyle/>
          <a:p>
            <a:pPr marL="171450" indent="-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b="1" dirty="0"/>
              <a:t>No additional responsibilities</a:t>
            </a:r>
            <a:endParaRPr lang="en-US" sz="1100" dirty="0"/>
          </a:p>
        </p:txBody>
      </p:sp>
      <p:sp>
        <p:nvSpPr>
          <p:cNvPr id="21" name="Rectangle 20"/>
          <p:cNvSpPr/>
          <p:nvPr/>
        </p:nvSpPr>
        <p:spPr>
          <a:xfrm>
            <a:off x="2804132" y="3505200"/>
            <a:ext cx="1920268" cy="255122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rtlCol="0" anchor="t" anchorCtr="0"/>
          <a:lstStyle/>
          <a:p>
            <a:pPr marL="171450" indent="-171450" defTabSz="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How can DHE and Accreditors:</a:t>
            </a:r>
          </a:p>
          <a:p>
            <a:pPr marL="628650" lvl="1" indent="-171450" defTabSz="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Identify these schools?</a:t>
            </a:r>
          </a:p>
          <a:p>
            <a:pPr marL="628650" lvl="1" indent="-171450" defTabSz="1714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tx1"/>
                </a:solidFill>
              </a:rPr>
              <a:t>Appropriately engage these higher risk institutions to safeguard the interests of students?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55965" y="1550833"/>
            <a:ext cx="1755337" cy="35416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200" b="1" dirty="0">
                <a:solidFill>
                  <a:schemeClr val="tx2"/>
                </a:solidFill>
              </a:rPr>
              <a:t>Already Closing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33742" y="1550833"/>
            <a:ext cx="1888818" cy="35416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200" b="1" dirty="0">
                <a:solidFill>
                  <a:schemeClr val="tx2"/>
                </a:solidFill>
              </a:rPr>
              <a:t>High &amp; Medium Risk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13670" y="1550833"/>
            <a:ext cx="3375578" cy="35416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200" b="1" dirty="0">
                <a:solidFill>
                  <a:schemeClr val="tx2"/>
                </a:solidFill>
              </a:rPr>
              <a:t>Low Risk</a:t>
            </a:r>
          </a:p>
        </p:txBody>
      </p:sp>
      <p:sp>
        <p:nvSpPr>
          <p:cNvPr id="3" name="Rectangle 2"/>
          <p:cNvSpPr/>
          <p:nvPr/>
        </p:nvSpPr>
        <p:spPr>
          <a:xfrm>
            <a:off x="2706278" y="1431136"/>
            <a:ext cx="2112416" cy="4690743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100" dirty="0">
              <a:solidFill>
                <a:schemeClr val="tx2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66475" y="1906749"/>
            <a:ext cx="2810326" cy="914400"/>
            <a:chOff x="3362528" y="1981200"/>
            <a:chExt cx="2733472" cy="914400"/>
          </a:xfrm>
          <a:solidFill>
            <a:schemeClr val="tx2"/>
          </a:solidFill>
        </p:grpSpPr>
        <p:sp>
          <p:nvSpPr>
            <p:cNvPr id="8" name="Pentagon 7"/>
            <p:cNvSpPr/>
            <p:nvPr/>
          </p:nvSpPr>
          <p:spPr>
            <a:xfrm>
              <a:off x="4724400" y="1981200"/>
              <a:ext cx="1371600" cy="914400"/>
            </a:xfrm>
            <a:prstGeom prst="homePlat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9" name="Pentagon 8"/>
            <p:cNvSpPr/>
            <p:nvPr/>
          </p:nvSpPr>
          <p:spPr>
            <a:xfrm rot="10800000">
              <a:off x="3362528" y="1981200"/>
              <a:ext cx="1371600" cy="914400"/>
            </a:xfrm>
            <a:prstGeom prst="homePlate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79643" y="2200120"/>
            <a:ext cx="2097410" cy="527304"/>
          </a:xfrm>
          <a:prstGeom prst="rect">
            <a:avLst/>
          </a:prstGeom>
        </p:spPr>
        <p:txBody>
          <a:bodyPr vert="horz" wrap="square" lIns="45720" tIns="0" rIns="0" bIns="0" rtlCol="0" anchor="t" anchorCtr="0">
            <a:noAutofit/>
          </a:bodyPr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100" b="1" dirty="0">
                <a:solidFill>
                  <a:schemeClr val="bg1"/>
                </a:solidFill>
              </a:rPr>
              <a:t>High risk of closure </a:t>
            </a:r>
          </a:p>
          <a:p>
            <a:pPr algn="ctr">
              <a:buClr>
                <a:schemeClr val="bg1"/>
              </a:buClr>
              <a:buSzPct val="70000"/>
            </a:pPr>
            <a:r>
              <a:rPr lang="en-US" sz="1100" b="1" dirty="0">
                <a:solidFill>
                  <a:schemeClr val="bg1"/>
                </a:solidFill>
              </a:rPr>
              <a:t>due to financial health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45419" y="2826140"/>
            <a:ext cx="1750877" cy="423048"/>
          </a:xfrm>
          <a:prstGeom prst="rect">
            <a:avLst/>
          </a:prstGeom>
          <a:solidFill>
            <a:srgbClr val="D9D9D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100" dirty="0">
                <a:solidFill>
                  <a:srgbClr val="000000"/>
                </a:solidFill>
              </a:rPr>
              <a:t>Select individual institutions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17752" y="2816091"/>
            <a:ext cx="1912510" cy="423048"/>
          </a:xfrm>
          <a:prstGeom prst="rect">
            <a:avLst/>
          </a:prstGeom>
          <a:solidFill>
            <a:srgbClr val="D9D9D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100" dirty="0">
                <a:solidFill>
                  <a:srgbClr val="000000"/>
                </a:solidFill>
              </a:rPr>
              <a:t>Limited group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28676" y="2826140"/>
            <a:ext cx="3360572" cy="423048"/>
          </a:xfrm>
          <a:prstGeom prst="rect">
            <a:avLst/>
          </a:prstGeom>
          <a:solidFill>
            <a:srgbClr val="D9D9D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buClr>
                <a:schemeClr val="bg1"/>
              </a:buClr>
              <a:buSzPct val="70000"/>
            </a:pPr>
            <a:r>
              <a:rPr lang="en-US" sz="1100" dirty="0">
                <a:solidFill>
                  <a:srgbClr val="000000"/>
                </a:solidFill>
              </a:rPr>
              <a:t>Majority of institutions</a:t>
            </a:r>
          </a:p>
        </p:txBody>
      </p:sp>
      <p:sp>
        <p:nvSpPr>
          <p:cNvPr id="28" name="Rectangle 27"/>
          <p:cNvSpPr/>
          <p:nvPr/>
        </p:nvSpPr>
        <p:spPr>
          <a:xfrm rot="16200000">
            <a:off x="-846529" y="4514939"/>
            <a:ext cx="2591090" cy="440828"/>
          </a:xfrm>
          <a:prstGeom prst="rect">
            <a:avLst/>
          </a:prstGeom>
          <a:solidFill>
            <a:srgbClr val="64646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defTabSz="171450">
              <a:buClr>
                <a:srgbClr val="000000"/>
              </a:buClr>
              <a:buSzPct val="75000"/>
            </a:pPr>
            <a:r>
              <a:rPr lang="en-US" sz="1100" b="1" dirty="0">
                <a:solidFill>
                  <a:srgbClr val="FFFFFF"/>
                </a:solidFill>
              </a:rPr>
              <a:t>Oversight to Safeguard Students</a:t>
            </a:r>
          </a:p>
        </p:txBody>
      </p:sp>
    </p:spTree>
    <p:extLst>
      <p:ext uri="{BB962C8B-B14F-4D97-AF65-F5344CB8AC3E}">
        <p14:creationId xmlns:p14="http://schemas.microsoft.com/office/powerpoint/2010/main" val="3553626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636776"/>
          </a:xfrm>
        </p:spPr>
        <p:txBody>
          <a:bodyPr>
            <a:normAutofit/>
          </a:bodyPr>
          <a:lstStyle/>
          <a:p>
            <a:pPr algn="ctr"/>
            <a:r>
              <a:rPr lang="en-US" sz="5300" dirty="0"/>
              <a:t>THESIS Working Group</a:t>
            </a:r>
            <a:br>
              <a:rPr lang="en-US" sz="5300" dirty="0"/>
            </a:br>
            <a:r>
              <a:rPr lang="en-US" sz="5300" dirty="0"/>
              <a:t>Recommendations</a:t>
            </a:r>
            <a:endParaRPr lang="en-US" sz="4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F4B27-3629-4A1C-AF82-EB69E57CF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7809" y="3657600"/>
            <a:ext cx="8238991" cy="6858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bg2"/>
                </a:solidFill>
              </a:rPr>
              <a:t>How DHE can better proactively manage risk of student harm on a timely basis</a:t>
            </a:r>
          </a:p>
        </p:txBody>
      </p:sp>
    </p:spTree>
    <p:extLst>
      <p:ext uri="{BB962C8B-B14F-4D97-AF65-F5344CB8AC3E}">
        <p14:creationId xmlns:p14="http://schemas.microsoft.com/office/powerpoint/2010/main" val="2151040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147">
            <a:extLst>
              <a:ext uri="{FF2B5EF4-FFF2-40B4-BE49-F238E27FC236}">
                <a16:creationId xmlns:a16="http://schemas.microsoft.com/office/drawing/2014/main" id="{75700C2C-EF3B-4237-96F1-774382A1A746}"/>
              </a:ext>
            </a:extLst>
          </p:cNvPr>
          <p:cNvSpPr/>
          <p:nvPr/>
        </p:nvSpPr>
        <p:spPr>
          <a:xfrm>
            <a:off x="5563536" y="1977664"/>
            <a:ext cx="1664802" cy="3716473"/>
          </a:xfrm>
          <a:prstGeom prst="rect">
            <a:avLst/>
          </a:prstGeom>
          <a:pattFill prst="shingle">
            <a:fgClr>
              <a:schemeClr val="bg2">
                <a:lumMod val="25000"/>
              </a:schemeClr>
            </a:fgClr>
            <a:bgClr>
              <a:schemeClr val="bg1"/>
            </a:bgClr>
          </a:pattFill>
          <a:ln>
            <a:solidFill>
              <a:schemeClr val="tx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Arrow: Right 143">
            <a:extLst>
              <a:ext uri="{FF2B5EF4-FFF2-40B4-BE49-F238E27FC236}">
                <a16:creationId xmlns:a16="http://schemas.microsoft.com/office/drawing/2014/main" id="{93AE0098-47AF-4538-8A4D-9CD5C74AC240}"/>
              </a:ext>
            </a:extLst>
          </p:cNvPr>
          <p:cNvSpPr/>
          <p:nvPr/>
        </p:nvSpPr>
        <p:spPr>
          <a:xfrm>
            <a:off x="5257800" y="3238016"/>
            <a:ext cx="725572" cy="304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" name="Graphic 132" descr="Bank">
            <a:extLst>
              <a:ext uri="{FF2B5EF4-FFF2-40B4-BE49-F238E27FC236}">
                <a16:creationId xmlns:a16="http://schemas.microsoft.com/office/drawing/2014/main" id="{A9FACF15-30FD-49E4-9C21-5FE635BA1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58797" y="4986027"/>
            <a:ext cx="457197" cy="457197"/>
          </a:xfrm>
          <a:prstGeom prst="rect">
            <a:avLst/>
          </a:prstGeom>
        </p:spPr>
      </p:pic>
      <p:pic>
        <p:nvPicPr>
          <p:cNvPr id="132" name="Graphic 131" descr="Bank">
            <a:extLst>
              <a:ext uri="{FF2B5EF4-FFF2-40B4-BE49-F238E27FC236}">
                <a16:creationId xmlns:a16="http://schemas.microsoft.com/office/drawing/2014/main" id="{4F193950-1490-4062-918C-E254B0605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9543" y="2648089"/>
            <a:ext cx="457197" cy="457197"/>
          </a:xfrm>
          <a:prstGeom prst="rect">
            <a:avLst/>
          </a:prstGeom>
        </p:spPr>
      </p:pic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086EAB6-6435-40AD-AC05-04DDC981B769}"/>
              </a:ext>
            </a:extLst>
          </p:cNvPr>
          <p:cNvCxnSpPr/>
          <p:nvPr/>
        </p:nvCxnSpPr>
        <p:spPr>
          <a:xfrm>
            <a:off x="8186538" y="3007962"/>
            <a:ext cx="0" cy="17031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930D1D-8134-46EE-BA40-2F60BEBC74EA}"/>
              </a:ext>
            </a:extLst>
          </p:cNvPr>
          <p:cNvCxnSpPr>
            <a:cxnSpLocks/>
          </p:cNvCxnSpPr>
          <p:nvPr/>
        </p:nvCxnSpPr>
        <p:spPr>
          <a:xfrm>
            <a:off x="2104720" y="1817364"/>
            <a:ext cx="14980" cy="4187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2C7D799-7C36-451F-9A3B-978596CB544F}"/>
              </a:ext>
            </a:extLst>
          </p:cNvPr>
          <p:cNvCxnSpPr>
            <a:cxnSpLocks/>
          </p:cNvCxnSpPr>
          <p:nvPr/>
        </p:nvCxnSpPr>
        <p:spPr>
          <a:xfrm>
            <a:off x="3352800" y="1671858"/>
            <a:ext cx="0" cy="4333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979B24-9078-4975-B1C4-4424C4945345}"/>
              </a:ext>
            </a:extLst>
          </p:cNvPr>
          <p:cNvCxnSpPr>
            <a:cxnSpLocks/>
          </p:cNvCxnSpPr>
          <p:nvPr/>
        </p:nvCxnSpPr>
        <p:spPr>
          <a:xfrm>
            <a:off x="5562600" y="1799857"/>
            <a:ext cx="0" cy="4078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phic 21" descr="Bank">
            <a:extLst>
              <a:ext uri="{FF2B5EF4-FFF2-40B4-BE49-F238E27FC236}">
                <a16:creationId xmlns:a16="http://schemas.microsoft.com/office/drawing/2014/main" id="{6E63DB44-BD25-4B22-AC1A-0F61BE0CC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62178" y="2312590"/>
            <a:ext cx="457197" cy="457197"/>
          </a:xfrm>
          <a:prstGeom prst="rect">
            <a:avLst/>
          </a:prstGeom>
        </p:spPr>
      </p:pic>
      <p:pic>
        <p:nvPicPr>
          <p:cNvPr id="24" name="Graphic 23" descr="Bank">
            <a:extLst>
              <a:ext uri="{FF2B5EF4-FFF2-40B4-BE49-F238E27FC236}">
                <a16:creationId xmlns:a16="http://schemas.microsoft.com/office/drawing/2014/main" id="{72D87CE7-D668-43BB-AC04-D9510BF97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8667" y="4659670"/>
            <a:ext cx="457197" cy="457197"/>
          </a:xfrm>
          <a:prstGeom prst="rect">
            <a:avLst/>
          </a:prstGeom>
        </p:spPr>
      </p:pic>
      <p:pic>
        <p:nvPicPr>
          <p:cNvPr id="25" name="Graphic 24" descr="Bank">
            <a:extLst>
              <a:ext uri="{FF2B5EF4-FFF2-40B4-BE49-F238E27FC236}">
                <a16:creationId xmlns:a16="http://schemas.microsoft.com/office/drawing/2014/main" id="{99041D81-B423-47FE-82AA-7080AB399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54442" y="2114484"/>
            <a:ext cx="457197" cy="457197"/>
          </a:xfrm>
          <a:prstGeom prst="rect">
            <a:avLst/>
          </a:prstGeom>
        </p:spPr>
      </p:pic>
      <p:pic>
        <p:nvPicPr>
          <p:cNvPr id="26" name="Graphic 25" descr="Bank">
            <a:extLst>
              <a:ext uri="{FF2B5EF4-FFF2-40B4-BE49-F238E27FC236}">
                <a16:creationId xmlns:a16="http://schemas.microsoft.com/office/drawing/2014/main" id="{921E4371-B108-456B-835F-7BB88C235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982" y="2612552"/>
            <a:ext cx="457197" cy="457197"/>
          </a:xfrm>
          <a:prstGeom prst="rect">
            <a:avLst/>
          </a:prstGeom>
        </p:spPr>
      </p:pic>
      <p:pic>
        <p:nvPicPr>
          <p:cNvPr id="27" name="Graphic 26" descr="Bank">
            <a:extLst>
              <a:ext uri="{FF2B5EF4-FFF2-40B4-BE49-F238E27FC236}">
                <a16:creationId xmlns:a16="http://schemas.microsoft.com/office/drawing/2014/main" id="{26457610-7F85-41E2-A502-8A99D28EF2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5" y="5102304"/>
            <a:ext cx="457197" cy="457197"/>
          </a:xfrm>
          <a:prstGeom prst="rect">
            <a:avLst/>
          </a:prstGeom>
        </p:spPr>
      </p:pic>
      <p:pic>
        <p:nvPicPr>
          <p:cNvPr id="28" name="Graphic 27" descr="Bank">
            <a:extLst>
              <a:ext uri="{FF2B5EF4-FFF2-40B4-BE49-F238E27FC236}">
                <a16:creationId xmlns:a16="http://schemas.microsoft.com/office/drawing/2014/main" id="{5EB089DB-9193-4548-9F74-429DF63D8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953" y="4687828"/>
            <a:ext cx="457197" cy="457197"/>
          </a:xfrm>
          <a:prstGeom prst="rect">
            <a:avLst/>
          </a:prstGeom>
        </p:spPr>
      </p:pic>
      <p:pic>
        <p:nvPicPr>
          <p:cNvPr id="32" name="Graphic 31" descr="Bank">
            <a:extLst>
              <a:ext uri="{FF2B5EF4-FFF2-40B4-BE49-F238E27FC236}">
                <a16:creationId xmlns:a16="http://schemas.microsoft.com/office/drawing/2014/main" id="{162CC8C5-4125-4A76-9217-67F910EEE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3810" y="2789039"/>
            <a:ext cx="457197" cy="457197"/>
          </a:xfrm>
          <a:prstGeom prst="rect">
            <a:avLst/>
          </a:prstGeom>
        </p:spPr>
      </p:pic>
      <p:pic>
        <p:nvPicPr>
          <p:cNvPr id="33" name="Graphic 32" descr="Bank">
            <a:extLst>
              <a:ext uri="{FF2B5EF4-FFF2-40B4-BE49-F238E27FC236}">
                <a16:creationId xmlns:a16="http://schemas.microsoft.com/office/drawing/2014/main" id="{8C57A058-D1EF-4A7B-8A4A-B0C6FA7D2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6849" y="3127340"/>
            <a:ext cx="457197" cy="457197"/>
          </a:xfrm>
          <a:prstGeom prst="rect">
            <a:avLst/>
          </a:prstGeom>
        </p:spPr>
      </p:pic>
      <p:pic>
        <p:nvPicPr>
          <p:cNvPr id="34" name="Graphic 33" descr="Bank">
            <a:extLst>
              <a:ext uri="{FF2B5EF4-FFF2-40B4-BE49-F238E27FC236}">
                <a16:creationId xmlns:a16="http://schemas.microsoft.com/office/drawing/2014/main" id="{0F9F05CE-8E8B-42C8-B4C2-77F59D3CB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999" y="4325682"/>
            <a:ext cx="457197" cy="457197"/>
          </a:xfrm>
          <a:prstGeom prst="rect">
            <a:avLst/>
          </a:prstGeom>
        </p:spPr>
      </p:pic>
      <p:pic>
        <p:nvPicPr>
          <p:cNvPr id="35" name="Graphic 34" descr="Bank">
            <a:extLst>
              <a:ext uri="{FF2B5EF4-FFF2-40B4-BE49-F238E27FC236}">
                <a16:creationId xmlns:a16="http://schemas.microsoft.com/office/drawing/2014/main" id="{B0747728-3236-4304-A87C-A421062137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2242" y="4112908"/>
            <a:ext cx="457197" cy="457197"/>
          </a:xfrm>
          <a:prstGeom prst="rect">
            <a:avLst/>
          </a:prstGeom>
        </p:spPr>
      </p:pic>
      <p:pic>
        <p:nvPicPr>
          <p:cNvPr id="36" name="Graphic 35" descr="Bank">
            <a:extLst>
              <a:ext uri="{FF2B5EF4-FFF2-40B4-BE49-F238E27FC236}">
                <a16:creationId xmlns:a16="http://schemas.microsoft.com/office/drawing/2014/main" id="{B6ED879A-203D-45E1-989E-552F20DCE5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" y="3276600"/>
            <a:ext cx="457197" cy="457197"/>
          </a:xfrm>
          <a:prstGeom prst="rect">
            <a:avLst/>
          </a:prstGeom>
        </p:spPr>
      </p:pic>
      <p:pic>
        <p:nvPicPr>
          <p:cNvPr id="37" name="Graphic 36" descr="Bank">
            <a:extLst>
              <a:ext uri="{FF2B5EF4-FFF2-40B4-BE49-F238E27FC236}">
                <a16:creationId xmlns:a16="http://schemas.microsoft.com/office/drawing/2014/main" id="{584A87B0-C3EF-4AE9-A702-EBEAB4031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6740" y="2383953"/>
            <a:ext cx="457197" cy="457197"/>
          </a:xfrm>
          <a:prstGeom prst="rect">
            <a:avLst/>
          </a:prstGeom>
        </p:spPr>
      </p:pic>
      <p:pic>
        <p:nvPicPr>
          <p:cNvPr id="39" name="Graphic 38" descr="Bank">
            <a:extLst>
              <a:ext uri="{FF2B5EF4-FFF2-40B4-BE49-F238E27FC236}">
                <a16:creationId xmlns:a16="http://schemas.microsoft.com/office/drawing/2014/main" id="{62F830BB-E044-46A4-BC0B-2BCCE48EC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4630" y="3397418"/>
            <a:ext cx="457197" cy="457197"/>
          </a:xfrm>
          <a:prstGeom prst="rect">
            <a:avLst/>
          </a:prstGeom>
        </p:spPr>
      </p:pic>
      <p:pic>
        <p:nvPicPr>
          <p:cNvPr id="40" name="Graphic 39" descr="Bank">
            <a:extLst>
              <a:ext uri="{FF2B5EF4-FFF2-40B4-BE49-F238E27FC236}">
                <a16:creationId xmlns:a16="http://schemas.microsoft.com/office/drawing/2014/main" id="{2337179C-F946-467E-96FC-6FE066624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1490" y="3802149"/>
            <a:ext cx="457197" cy="457197"/>
          </a:xfrm>
          <a:prstGeom prst="rect">
            <a:avLst/>
          </a:prstGeom>
        </p:spPr>
      </p:pic>
      <p:pic>
        <p:nvPicPr>
          <p:cNvPr id="41" name="Graphic 40" descr="Bank">
            <a:extLst>
              <a:ext uri="{FF2B5EF4-FFF2-40B4-BE49-F238E27FC236}">
                <a16:creationId xmlns:a16="http://schemas.microsoft.com/office/drawing/2014/main" id="{039298A0-4D8A-489B-A87A-26B8C4F3A9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814" y="3884310"/>
            <a:ext cx="457197" cy="457197"/>
          </a:xfrm>
          <a:prstGeom prst="rect">
            <a:avLst/>
          </a:prstGeom>
        </p:spPr>
      </p:pic>
      <p:pic>
        <p:nvPicPr>
          <p:cNvPr id="43" name="Graphic 42" descr="Bank">
            <a:extLst>
              <a:ext uri="{FF2B5EF4-FFF2-40B4-BE49-F238E27FC236}">
                <a16:creationId xmlns:a16="http://schemas.microsoft.com/office/drawing/2014/main" id="{EE76E48F-58C8-46A2-87C2-C9E6FAD48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523" y="3468279"/>
            <a:ext cx="457197" cy="457197"/>
          </a:xfrm>
          <a:prstGeom prst="rect">
            <a:avLst/>
          </a:prstGeom>
        </p:spPr>
      </p:pic>
      <p:pic>
        <p:nvPicPr>
          <p:cNvPr id="44" name="Graphic 43" descr="Bank">
            <a:extLst>
              <a:ext uri="{FF2B5EF4-FFF2-40B4-BE49-F238E27FC236}">
                <a16:creationId xmlns:a16="http://schemas.microsoft.com/office/drawing/2014/main" id="{2C76B9C9-A438-4D15-A6DA-DA64DAB8A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185" y="3043430"/>
            <a:ext cx="457197" cy="457197"/>
          </a:xfrm>
          <a:prstGeom prst="rect">
            <a:avLst/>
          </a:prstGeom>
        </p:spPr>
      </p:pic>
      <p:pic>
        <p:nvPicPr>
          <p:cNvPr id="45" name="Graphic 44" descr="Bank">
            <a:extLst>
              <a:ext uri="{FF2B5EF4-FFF2-40B4-BE49-F238E27FC236}">
                <a16:creationId xmlns:a16="http://schemas.microsoft.com/office/drawing/2014/main" id="{D04080F4-2D24-4A33-A1D7-1BFB496BA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367" y="4253914"/>
            <a:ext cx="457197" cy="457197"/>
          </a:xfrm>
          <a:prstGeom prst="rect">
            <a:avLst/>
          </a:prstGeom>
        </p:spPr>
      </p:pic>
      <p:pic>
        <p:nvPicPr>
          <p:cNvPr id="46" name="Graphic 45" descr="Bank">
            <a:extLst>
              <a:ext uri="{FF2B5EF4-FFF2-40B4-BE49-F238E27FC236}">
                <a16:creationId xmlns:a16="http://schemas.microsoft.com/office/drawing/2014/main" id="{4C6CF9B0-36EA-49BE-B803-021D13E31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9283" y="3643390"/>
            <a:ext cx="457197" cy="457197"/>
          </a:xfrm>
          <a:prstGeom prst="rect">
            <a:avLst/>
          </a:prstGeom>
        </p:spPr>
      </p:pic>
      <p:pic>
        <p:nvPicPr>
          <p:cNvPr id="47" name="Graphic 46" descr="Bank">
            <a:extLst>
              <a:ext uri="{FF2B5EF4-FFF2-40B4-BE49-F238E27FC236}">
                <a16:creationId xmlns:a16="http://schemas.microsoft.com/office/drawing/2014/main" id="{35720741-155F-4B25-93E6-AC87A6AC5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7156" y="4245340"/>
            <a:ext cx="457197" cy="457197"/>
          </a:xfrm>
          <a:prstGeom prst="rect">
            <a:avLst/>
          </a:prstGeom>
        </p:spPr>
      </p:pic>
      <p:pic>
        <p:nvPicPr>
          <p:cNvPr id="48" name="Graphic 47" descr="Bank">
            <a:extLst>
              <a:ext uri="{FF2B5EF4-FFF2-40B4-BE49-F238E27FC236}">
                <a16:creationId xmlns:a16="http://schemas.microsoft.com/office/drawing/2014/main" id="{1826879A-7EDA-4620-B746-AA31EB591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5398" y="5175879"/>
            <a:ext cx="457197" cy="457197"/>
          </a:xfrm>
          <a:prstGeom prst="rect">
            <a:avLst/>
          </a:prstGeom>
        </p:spPr>
      </p:pic>
      <p:pic>
        <p:nvPicPr>
          <p:cNvPr id="49" name="Graphic 48" descr="Bank">
            <a:extLst>
              <a:ext uri="{FF2B5EF4-FFF2-40B4-BE49-F238E27FC236}">
                <a16:creationId xmlns:a16="http://schemas.microsoft.com/office/drawing/2014/main" id="{E33BEF3E-88ED-4047-AE21-7C6B92DA6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0783" y="1977664"/>
            <a:ext cx="457197" cy="457197"/>
          </a:xfrm>
          <a:prstGeom prst="rect">
            <a:avLst/>
          </a:prstGeom>
        </p:spPr>
      </p:pic>
      <p:pic>
        <p:nvPicPr>
          <p:cNvPr id="50" name="Graphic 49" descr="Bank">
            <a:extLst>
              <a:ext uri="{FF2B5EF4-FFF2-40B4-BE49-F238E27FC236}">
                <a16:creationId xmlns:a16="http://schemas.microsoft.com/office/drawing/2014/main" id="{89E4403F-FA55-4338-9396-2F8DCF91E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4558" y="5054068"/>
            <a:ext cx="457197" cy="457197"/>
          </a:xfrm>
          <a:prstGeom prst="rect">
            <a:avLst/>
          </a:prstGeom>
        </p:spPr>
      </p:pic>
      <p:pic>
        <p:nvPicPr>
          <p:cNvPr id="51" name="Graphic 50" descr="Bank">
            <a:extLst>
              <a:ext uri="{FF2B5EF4-FFF2-40B4-BE49-F238E27FC236}">
                <a16:creationId xmlns:a16="http://schemas.microsoft.com/office/drawing/2014/main" id="{A2759D17-CC3E-4120-A5E2-ECAEAB308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322" y="4706492"/>
            <a:ext cx="457197" cy="457197"/>
          </a:xfrm>
          <a:prstGeom prst="rect">
            <a:avLst/>
          </a:prstGeom>
        </p:spPr>
      </p:pic>
      <p:pic>
        <p:nvPicPr>
          <p:cNvPr id="52" name="Graphic 51" descr="Bank">
            <a:extLst>
              <a:ext uri="{FF2B5EF4-FFF2-40B4-BE49-F238E27FC236}">
                <a16:creationId xmlns:a16="http://schemas.microsoft.com/office/drawing/2014/main" id="{6439B7F3-C708-46CD-ABE6-486F5A4EA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5952" y="4865539"/>
            <a:ext cx="457197" cy="457197"/>
          </a:xfrm>
          <a:prstGeom prst="rect">
            <a:avLst/>
          </a:prstGeom>
        </p:spPr>
      </p:pic>
      <p:pic>
        <p:nvPicPr>
          <p:cNvPr id="53" name="Graphic 52" descr="Bank">
            <a:extLst>
              <a:ext uri="{FF2B5EF4-FFF2-40B4-BE49-F238E27FC236}">
                <a16:creationId xmlns:a16="http://schemas.microsoft.com/office/drawing/2014/main" id="{A07AA341-22E4-4BDA-A330-D3D08258F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4549" y="3193759"/>
            <a:ext cx="457197" cy="457197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0463B55F-B8FE-4A3B-B369-5438A910D03A}"/>
              </a:ext>
            </a:extLst>
          </p:cNvPr>
          <p:cNvSpPr/>
          <p:nvPr/>
        </p:nvSpPr>
        <p:spPr>
          <a:xfrm>
            <a:off x="5650949" y="1121857"/>
            <a:ext cx="1509080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Annual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“North Star”</a:t>
            </a:r>
          </a:p>
        </p:txBody>
      </p:sp>
      <p:pic>
        <p:nvPicPr>
          <p:cNvPr id="66" name="Graphic 65" descr="Bank">
            <a:extLst>
              <a:ext uri="{FF2B5EF4-FFF2-40B4-BE49-F238E27FC236}">
                <a16:creationId xmlns:a16="http://schemas.microsoft.com/office/drawing/2014/main" id="{152AFCC7-9032-4A23-9EEF-C13BBFBF9B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1617" y="3048000"/>
            <a:ext cx="457197" cy="457197"/>
          </a:xfrm>
          <a:prstGeom prst="rect">
            <a:avLst/>
          </a:prstGeom>
        </p:spPr>
      </p:pic>
      <p:pic>
        <p:nvPicPr>
          <p:cNvPr id="67" name="Graphic 66" descr="Bank">
            <a:extLst>
              <a:ext uri="{FF2B5EF4-FFF2-40B4-BE49-F238E27FC236}">
                <a16:creationId xmlns:a16="http://schemas.microsoft.com/office/drawing/2014/main" id="{055CC5E0-78A7-44EB-A11A-5FB57AD4F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9663" y="3534892"/>
            <a:ext cx="457197" cy="457197"/>
          </a:xfrm>
          <a:prstGeom prst="rect">
            <a:avLst/>
          </a:prstGeom>
        </p:spPr>
      </p:pic>
      <p:pic>
        <p:nvPicPr>
          <p:cNvPr id="68" name="Graphic 67" descr="Bank">
            <a:extLst>
              <a:ext uri="{FF2B5EF4-FFF2-40B4-BE49-F238E27FC236}">
                <a16:creationId xmlns:a16="http://schemas.microsoft.com/office/drawing/2014/main" id="{A6F5D318-0F75-4A25-ACBF-5CA718E03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9195" y="3812597"/>
            <a:ext cx="457197" cy="457197"/>
          </a:xfrm>
          <a:prstGeom prst="rect">
            <a:avLst/>
          </a:prstGeom>
        </p:spPr>
      </p:pic>
      <p:pic>
        <p:nvPicPr>
          <p:cNvPr id="69" name="Graphic 68" descr="Bank">
            <a:extLst>
              <a:ext uri="{FF2B5EF4-FFF2-40B4-BE49-F238E27FC236}">
                <a16:creationId xmlns:a16="http://schemas.microsoft.com/office/drawing/2014/main" id="{9565DB07-F267-4506-92D1-8D481827E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58216" y="3904496"/>
            <a:ext cx="457197" cy="457197"/>
          </a:xfrm>
          <a:prstGeom prst="rect">
            <a:avLst/>
          </a:prstGeom>
        </p:spPr>
      </p:pic>
      <p:pic>
        <p:nvPicPr>
          <p:cNvPr id="70" name="Graphic 69" descr="Bank">
            <a:extLst>
              <a:ext uri="{FF2B5EF4-FFF2-40B4-BE49-F238E27FC236}">
                <a16:creationId xmlns:a16="http://schemas.microsoft.com/office/drawing/2014/main" id="{67DF4CD6-B316-40EF-BA0D-16A167CE75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10589" y="4440596"/>
            <a:ext cx="457197" cy="457197"/>
          </a:xfrm>
          <a:prstGeom prst="rect">
            <a:avLst/>
          </a:prstGeom>
        </p:spPr>
      </p:pic>
      <p:pic>
        <p:nvPicPr>
          <p:cNvPr id="71" name="Graphic 70" descr="Bank">
            <a:extLst>
              <a:ext uri="{FF2B5EF4-FFF2-40B4-BE49-F238E27FC236}">
                <a16:creationId xmlns:a16="http://schemas.microsoft.com/office/drawing/2014/main" id="{ED6A17DF-6C11-47A1-93EB-E81C374F9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89261" y="4265248"/>
            <a:ext cx="457197" cy="457197"/>
          </a:xfrm>
          <a:prstGeom prst="rect">
            <a:avLst/>
          </a:prstGeom>
        </p:spPr>
      </p:pic>
      <p:pic>
        <p:nvPicPr>
          <p:cNvPr id="75" name="Graphic 74" descr="Bank">
            <a:extLst>
              <a:ext uri="{FF2B5EF4-FFF2-40B4-BE49-F238E27FC236}">
                <a16:creationId xmlns:a16="http://schemas.microsoft.com/office/drawing/2014/main" id="{0716067F-D3EF-47E5-95F4-621EFDE83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67000" y="2330536"/>
            <a:ext cx="457197" cy="457197"/>
          </a:xfrm>
          <a:prstGeom prst="rect">
            <a:avLst/>
          </a:prstGeom>
        </p:spPr>
      </p:pic>
      <p:pic>
        <p:nvPicPr>
          <p:cNvPr id="78" name="Graphic 77" descr="Bank">
            <a:extLst>
              <a:ext uri="{FF2B5EF4-FFF2-40B4-BE49-F238E27FC236}">
                <a16:creationId xmlns:a16="http://schemas.microsoft.com/office/drawing/2014/main" id="{08C5B902-5A8A-4AD3-8D5E-8E502D148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2661" y="3122248"/>
            <a:ext cx="457197" cy="457197"/>
          </a:xfrm>
          <a:prstGeom prst="rect">
            <a:avLst/>
          </a:prstGeom>
        </p:spPr>
      </p:pic>
      <p:pic>
        <p:nvPicPr>
          <p:cNvPr id="79" name="Graphic 78" descr="Bank">
            <a:extLst>
              <a:ext uri="{FF2B5EF4-FFF2-40B4-BE49-F238E27FC236}">
                <a16:creationId xmlns:a16="http://schemas.microsoft.com/office/drawing/2014/main" id="{8CF8F6DD-666C-46BC-84E3-39B50865A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334" y="2206262"/>
            <a:ext cx="457197" cy="457197"/>
          </a:xfrm>
          <a:prstGeom prst="rect">
            <a:avLst/>
          </a:prstGeom>
        </p:spPr>
      </p:pic>
      <p:pic>
        <p:nvPicPr>
          <p:cNvPr id="80" name="Graphic 79" descr="Bank">
            <a:extLst>
              <a:ext uri="{FF2B5EF4-FFF2-40B4-BE49-F238E27FC236}">
                <a16:creationId xmlns:a16="http://schemas.microsoft.com/office/drawing/2014/main" id="{EEFE7019-05E2-4379-B3F8-905FF7C7A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342" y="1963671"/>
            <a:ext cx="457197" cy="457197"/>
          </a:xfrm>
          <a:prstGeom prst="rect">
            <a:avLst/>
          </a:prstGeom>
        </p:spPr>
      </p:pic>
      <p:pic>
        <p:nvPicPr>
          <p:cNvPr id="82" name="Graphic 81" descr="Bank">
            <a:extLst>
              <a:ext uri="{FF2B5EF4-FFF2-40B4-BE49-F238E27FC236}">
                <a16:creationId xmlns:a16="http://schemas.microsoft.com/office/drawing/2014/main" id="{A847389F-5032-4624-9DF3-8E5C245F9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5550" y="4493846"/>
            <a:ext cx="457197" cy="457197"/>
          </a:xfrm>
          <a:prstGeom prst="rect">
            <a:avLst/>
          </a:prstGeom>
        </p:spPr>
      </p:pic>
      <p:pic>
        <p:nvPicPr>
          <p:cNvPr id="83" name="Graphic 82" descr="Bank">
            <a:extLst>
              <a:ext uri="{FF2B5EF4-FFF2-40B4-BE49-F238E27FC236}">
                <a16:creationId xmlns:a16="http://schemas.microsoft.com/office/drawing/2014/main" id="{00EF15E6-3F21-45E8-8256-A8809D159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60" y="2007443"/>
            <a:ext cx="457197" cy="457197"/>
          </a:xfrm>
          <a:prstGeom prst="rect">
            <a:avLst/>
          </a:prstGeom>
        </p:spPr>
      </p:pic>
      <p:pic>
        <p:nvPicPr>
          <p:cNvPr id="84" name="Graphic 83" descr="Bank">
            <a:extLst>
              <a:ext uri="{FF2B5EF4-FFF2-40B4-BE49-F238E27FC236}">
                <a16:creationId xmlns:a16="http://schemas.microsoft.com/office/drawing/2014/main" id="{BE0B6CD0-3AA4-42AE-93C8-444E23C26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62" y="2459205"/>
            <a:ext cx="457197" cy="457197"/>
          </a:xfrm>
          <a:prstGeom prst="rect">
            <a:avLst/>
          </a:prstGeom>
        </p:spPr>
      </p:pic>
      <p:pic>
        <p:nvPicPr>
          <p:cNvPr id="85" name="Graphic 84" descr="Bank">
            <a:extLst>
              <a:ext uri="{FF2B5EF4-FFF2-40B4-BE49-F238E27FC236}">
                <a16:creationId xmlns:a16="http://schemas.microsoft.com/office/drawing/2014/main" id="{F9734297-34DD-4BB0-BCC0-6440546E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5655" y="2889850"/>
            <a:ext cx="457197" cy="457197"/>
          </a:xfrm>
          <a:prstGeom prst="rect">
            <a:avLst/>
          </a:prstGeom>
        </p:spPr>
      </p:pic>
      <p:pic>
        <p:nvPicPr>
          <p:cNvPr id="94" name="Graphic 93" descr="Bank">
            <a:extLst>
              <a:ext uri="{FF2B5EF4-FFF2-40B4-BE49-F238E27FC236}">
                <a16:creationId xmlns:a16="http://schemas.microsoft.com/office/drawing/2014/main" id="{5C54361E-1FB0-4213-BD1F-249C4B507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33401" y="4859120"/>
            <a:ext cx="457197" cy="457197"/>
          </a:xfrm>
          <a:prstGeom prst="rect">
            <a:avLst/>
          </a:prstGeom>
        </p:spPr>
      </p:pic>
      <p:sp>
        <p:nvSpPr>
          <p:cNvPr id="98" name="Rectangle 97">
            <a:extLst>
              <a:ext uri="{FF2B5EF4-FFF2-40B4-BE49-F238E27FC236}">
                <a16:creationId xmlns:a16="http://schemas.microsoft.com/office/drawing/2014/main" id="{38EB16BB-47FD-4A2D-B65E-D7E62FB2D83E}"/>
              </a:ext>
            </a:extLst>
          </p:cNvPr>
          <p:cNvSpPr/>
          <p:nvPr/>
        </p:nvSpPr>
        <p:spPr>
          <a:xfrm>
            <a:off x="7317972" y="1131564"/>
            <a:ext cx="1709264" cy="6858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chemeClr val="bg2"/>
                </a:solidFill>
              </a:rPr>
              <a:t>INTERVENTION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D62937E-1693-4A04-BFEA-23AFD2B67524}"/>
              </a:ext>
            </a:extLst>
          </p:cNvPr>
          <p:cNvCxnSpPr>
            <a:cxnSpLocks/>
          </p:cNvCxnSpPr>
          <p:nvPr/>
        </p:nvCxnSpPr>
        <p:spPr>
          <a:xfrm>
            <a:off x="7238991" y="1515887"/>
            <a:ext cx="0" cy="4388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63D9DB44-9768-4759-A1DB-DE545595AEC0}"/>
              </a:ext>
            </a:extLst>
          </p:cNvPr>
          <p:cNvSpPr/>
          <p:nvPr/>
        </p:nvSpPr>
        <p:spPr>
          <a:xfrm>
            <a:off x="3501912" y="1121857"/>
            <a:ext cx="1523121" cy="6858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Active Monitoring</a:t>
            </a:r>
          </a:p>
        </p:txBody>
      </p:sp>
      <p:pic>
        <p:nvPicPr>
          <p:cNvPr id="103" name="Graphic 102" descr="Bank">
            <a:extLst>
              <a:ext uri="{FF2B5EF4-FFF2-40B4-BE49-F238E27FC236}">
                <a16:creationId xmlns:a16="http://schemas.microsoft.com/office/drawing/2014/main" id="{C7FB0BF2-25A5-4F0D-9EEC-F7327B5FE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5407" y="5366331"/>
            <a:ext cx="457197" cy="457197"/>
          </a:xfrm>
          <a:prstGeom prst="rect">
            <a:avLst/>
          </a:prstGeom>
        </p:spPr>
      </p:pic>
      <p:grpSp>
        <p:nvGrpSpPr>
          <p:cNvPr id="91139" name="Group 91138">
            <a:extLst>
              <a:ext uri="{FF2B5EF4-FFF2-40B4-BE49-F238E27FC236}">
                <a16:creationId xmlns:a16="http://schemas.microsoft.com/office/drawing/2014/main" id="{48C3FD5E-D9F5-4159-BDC2-E26B46BEDED1}"/>
              </a:ext>
            </a:extLst>
          </p:cNvPr>
          <p:cNvGrpSpPr/>
          <p:nvPr/>
        </p:nvGrpSpPr>
        <p:grpSpPr>
          <a:xfrm>
            <a:off x="3648395" y="2791861"/>
            <a:ext cx="1581719" cy="1197110"/>
            <a:chOff x="3590573" y="2979958"/>
            <a:chExt cx="1581719" cy="1197110"/>
          </a:xfrm>
        </p:grpSpPr>
        <p:pic>
          <p:nvPicPr>
            <p:cNvPr id="104" name="Graphic 103" descr="Bank">
              <a:extLst>
                <a:ext uri="{FF2B5EF4-FFF2-40B4-BE49-F238E27FC236}">
                  <a16:creationId xmlns:a16="http://schemas.microsoft.com/office/drawing/2014/main" id="{645DDA63-B688-4BB9-BB94-CBF687F8A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49212" y="3719871"/>
              <a:ext cx="457197" cy="457197"/>
            </a:xfrm>
            <a:prstGeom prst="rect">
              <a:avLst/>
            </a:prstGeom>
          </p:spPr>
        </p:pic>
        <p:pic>
          <p:nvPicPr>
            <p:cNvPr id="105" name="Graphic 104" descr="Bank">
              <a:extLst>
                <a:ext uri="{FF2B5EF4-FFF2-40B4-BE49-F238E27FC236}">
                  <a16:creationId xmlns:a16="http://schemas.microsoft.com/office/drawing/2014/main" id="{97C7FF8D-C568-40FE-83AB-D3F58E6281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49212" y="2979958"/>
              <a:ext cx="457197" cy="457197"/>
            </a:xfrm>
            <a:prstGeom prst="rect">
              <a:avLst/>
            </a:prstGeom>
          </p:spPr>
        </p:pic>
        <p:pic>
          <p:nvPicPr>
            <p:cNvPr id="106" name="Graphic 105" descr="Bank">
              <a:extLst>
                <a:ext uri="{FF2B5EF4-FFF2-40B4-BE49-F238E27FC236}">
                  <a16:creationId xmlns:a16="http://schemas.microsoft.com/office/drawing/2014/main" id="{7597463B-F272-4B0A-93D9-7A14E84D46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15095" y="3412897"/>
              <a:ext cx="457197" cy="457197"/>
            </a:xfrm>
            <a:prstGeom prst="rect">
              <a:avLst/>
            </a:prstGeom>
          </p:spPr>
        </p:pic>
        <p:pic>
          <p:nvPicPr>
            <p:cNvPr id="108" name="Graphic 107" descr="Bank">
              <a:extLst>
                <a:ext uri="{FF2B5EF4-FFF2-40B4-BE49-F238E27FC236}">
                  <a16:creationId xmlns:a16="http://schemas.microsoft.com/office/drawing/2014/main" id="{3C28C964-6098-4A3E-9170-5144C80EF5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590573" y="3412897"/>
              <a:ext cx="457197" cy="457197"/>
            </a:xfrm>
            <a:prstGeom prst="rect">
              <a:avLst/>
            </a:prstGeom>
          </p:spPr>
        </p:pic>
      </p:grpSp>
      <p:pic>
        <p:nvPicPr>
          <p:cNvPr id="109" name="Graphic 108" descr="Bank">
            <a:extLst>
              <a:ext uri="{FF2B5EF4-FFF2-40B4-BE49-F238E27FC236}">
                <a16:creationId xmlns:a16="http://schemas.microsoft.com/office/drawing/2014/main" id="{14C02ABA-DD87-4D10-A042-B97EAE1E9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6023" y="2300980"/>
            <a:ext cx="921031" cy="921031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20C26F7C-DF4F-481E-BF96-215270AB60AD}"/>
              </a:ext>
            </a:extLst>
          </p:cNvPr>
          <p:cNvSpPr txBox="1"/>
          <p:nvPr/>
        </p:nvSpPr>
        <p:spPr>
          <a:xfrm>
            <a:off x="7391453" y="4205037"/>
            <a:ext cx="1600201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</a:rPr>
              <a:t>Contingency Plan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9699BA4-51CA-4FCA-A5D6-CA49DE654C58}"/>
              </a:ext>
            </a:extLst>
          </p:cNvPr>
          <p:cNvSpPr txBox="1"/>
          <p:nvPr/>
        </p:nvSpPr>
        <p:spPr>
          <a:xfrm>
            <a:off x="7391390" y="3282301"/>
            <a:ext cx="1600201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</a:rPr>
              <a:t>Student Notification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7A0206-B67A-4D46-9437-C6A73EBAE842}"/>
              </a:ext>
            </a:extLst>
          </p:cNvPr>
          <p:cNvSpPr/>
          <p:nvPr/>
        </p:nvSpPr>
        <p:spPr>
          <a:xfrm>
            <a:off x="2119700" y="1799857"/>
            <a:ext cx="1233100" cy="4205032"/>
          </a:xfrm>
          <a:prstGeom prst="rect">
            <a:avLst/>
          </a:prstGeom>
          <a:pattFill prst="pct20">
            <a:fgClr>
              <a:schemeClr val="bg2">
                <a:lumMod val="25000"/>
              </a:schemeClr>
            </a:fgClr>
            <a:bgClr>
              <a:schemeClr val="bg1"/>
            </a:bgClr>
          </a:pattFill>
          <a:ln>
            <a:solidFill>
              <a:schemeClr val="tx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884C25CE-28F5-4730-8F62-40E35B183C93}"/>
              </a:ext>
            </a:extLst>
          </p:cNvPr>
          <p:cNvSpPr/>
          <p:nvPr/>
        </p:nvSpPr>
        <p:spPr>
          <a:xfrm>
            <a:off x="1967300" y="2323726"/>
            <a:ext cx="914400" cy="304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22C4C5EF-3EF5-442E-8AA3-232D2DCBEEEB}"/>
              </a:ext>
            </a:extLst>
          </p:cNvPr>
          <p:cNvSpPr/>
          <p:nvPr/>
        </p:nvSpPr>
        <p:spPr>
          <a:xfrm>
            <a:off x="1967300" y="3095344"/>
            <a:ext cx="914400" cy="304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89F2FE72-843C-4631-B3F4-C9B0098070DB}"/>
              </a:ext>
            </a:extLst>
          </p:cNvPr>
          <p:cNvSpPr/>
          <p:nvPr/>
        </p:nvSpPr>
        <p:spPr>
          <a:xfrm>
            <a:off x="1967300" y="3866962"/>
            <a:ext cx="914400" cy="304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Arrow: Right 123">
            <a:extLst>
              <a:ext uri="{FF2B5EF4-FFF2-40B4-BE49-F238E27FC236}">
                <a16:creationId xmlns:a16="http://schemas.microsoft.com/office/drawing/2014/main" id="{E7F32734-1FAA-41BD-A0CB-137080B2B454}"/>
              </a:ext>
            </a:extLst>
          </p:cNvPr>
          <p:cNvSpPr/>
          <p:nvPr/>
        </p:nvSpPr>
        <p:spPr>
          <a:xfrm>
            <a:off x="1967300" y="4638581"/>
            <a:ext cx="914400" cy="304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7" name="Table 126">
            <a:extLst>
              <a:ext uri="{FF2B5EF4-FFF2-40B4-BE49-F238E27FC236}">
                <a16:creationId xmlns:a16="http://schemas.microsoft.com/office/drawing/2014/main" id="{A6A92C86-4EE4-4644-AC24-A72E79650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29535"/>
              </p:ext>
            </p:extLst>
          </p:nvPr>
        </p:nvGraphicFramePr>
        <p:xfrm>
          <a:off x="12953" y="1066800"/>
          <a:ext cx="9131037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565">
                  <a:extLst>
                    <a:ext uri="{9D8B030D-6E8A-4147-A177-3AD203B41FA5}">
                      <a16:colId xmlns:a16="http://schemas.microsoft.com/office/drawing/2014/main" val="3556108333"/>
                    </a:ext>
                  </a:extLst>
                </a:gridCol>
                <a:gridCol w="1209649">
                  <a:extLst>
                    <a:ext uri="{9D8B030D-6E8A-4147-A177-3AD203B41FA5}">
                      <a16:colId xmlns:a16="http://schemas.microsoft.com/office/drawing/2014/main" val="55981238"/>
                    </a:ext>
                  </a:extLst>
                </a:gridCol>
                <a:gridCol w="2164433">
                  <a:extLst>
                    <a:ext uri="{9D8B030D-6E8A-4147-A177-3AD203B41FA5}">
                      <a16:colId xmlns:a16="http://schemas.microsoft.com/office/drawing/2014/main" val="33126123"/>
                    </a:ext>
                  </a:extLst>
                </a:gridCol>
                <a:gridCol w="1691323">
                  <a:extLst>
                    <a:ext uri="{9D8B030D-6E8A-4147-A177-3AD203B41FA5}">
                      <a16:colId xmlns:a16="http://schemas.microsoft.com/office/drawing/2014/main" val="3724542513"/>
                    </a:ext>
                  </a:extLst>
                </a:gridCol>
                <a:gridCol w="1890067">
                  <a:extLst>
                    <a:ext uri="{9D8B030D-6E8A-4147-A177-3AD203B41FA5}">
                      <a16:colId xmlns:a16="http://schemas.microsoft.com/office/drawing/2014/main" val="1182071256"/>
                    </a:ext>
                  </a:extLst>
                </a:gridCol>
              </a:tblGrid>
              <a:tr h="9041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ALL MA NPIHE’s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Active Monitoring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INTERVENTION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354810"/>
                  </a:ext>
                </a:extLst>
              </a:tr>
            </a:tbl>
          </a:graphicData>
        </a:graphic>
      </p:graphicFrame>
      <p:pic>
        <p:nvPicPr>
          <p:cNvPr id="131" name="Graphic 130" descr="Bank">
            <a:extLst>
              <a:ext uri="{FF2B5EF4-FFF2-40B4-BE49-F238E27FC236}">
                <a16:creationId xmlns:a16="http://schemas.microsoft.com/office/drawing/2014/main" id="{5F6A8F85-EF58-4A35-BDA6-3B9D8B365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4808" y="2522761"/>
            <a:ext cx="457197" cy="457197"/>
          </a:xfrm>
          <a:prstGeom prst="rect">
            <a:avLst/>
          </a:prstGeom>
        </p:spPr>
      </p:pic>
      <p:graphicFrame>
        <p:nvGraphicFramePr>
          <p:cNvPr id="91143" name="Table 91142">
            <a:extLst>
              <a:ext uri="{FF2B5EF4-FFF2-40B4-BE49-F238E27FC236}">
                <a16:creationId xmlns:a16="http://schemas.microsoft.com/office/drawing/2014/main" id="{4482DB37-4675-4042-A925-764E4C9D5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206191"/>
              </p:ext>
            </p:extLst>
          </p:nvPr>
        </p:nvGraphicFramePr>
        <p:xfrm>
          <a:off x="0" y="5694137"/>
          <a:ext cx="914399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6130681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17569087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96164692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038375155"/>
                    </a:ext>
                  </a:extLst>
                </a:gridCol>
                <a:gridCol w="1904995">
                  <a:extLst>
                    <a:ext uri="{9D8B030D-6E8A-4147-A177-3AD203B41FA5}">
                      <a16:colId xmlns:a16="http://schemas.microsoft.com/office/drawing/2014/main" val="40597123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Annual Screening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Annual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“North Star”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693260"/>
                  </a:ext>
                </a:extLst>
              </a:tr>
            </a:tbl>
          </a:graphicData>
        </a:graphic>
      </p:graphicFrame>
      <p:sp>
        <p:nvSpPr>
          <p:cNvPr id="145" name="Arrow: Right 144">
            <a:extLst>
              <a:ext uri="{FF2B5EF4-FFF2-40B4-BE49-F238E27FC236}">
                <a16:creationId xmlns:a16="http://schemas.microsoft.com/office/drawing/2014/main" id="{1B246924-65CC-4895-BD23-F2D521B384E7}"/>
              </a:ext>
            </a:extLst>
          </p:cNvPr>
          <p:cNvSpPr/>
          <p:nvPr/>
        </p:nvSpPr>
        <p:spPr>
          <a:xfrm>
            <a:off x="6861809" y="3233013"/>
            <a:ext cx="725572" cy="304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45" name="Arrow: Right 91144">
            <a:extLst>
              <a:ext uri="{FF2B5EF4-FFF2-40B4-BE49-F238E27FC236}">
                <a16:creationId xmlns:a16="http://schemas.microsoft.com/office/drawing/2014/main" id="{C0373622-6F93-45C0-AA95-5D64B262CA46}"/>
              </a:ext>
            </a:extLst>
          </p:cNvPr>
          <p:cNvSpPr/>
          <p:nvPr/>
        </p:nvSpPr>
        <p:spPr>
          <a:xfrm flipH="1">
            <a:off x="1674548" y="5149267"/>
            <a:ext cx="3659425" cy="48871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46" name="TextBox 91145">
            <a:extLst>
              <a:ext uri="{FF2B5EF4-FFF2-40B4-BE49-F238E27FC236}">
                <a16:creationId xmlns:a16="http://schemas.microsoft.com/office/drawing/2014/main" id="{5116DED5-24E1-4358-9039-786C752F974D}"/>
              </a:ext>
            </a:extLst>
          </p:cNvPr>
          <p:cNvSpPr txBox="1"/>
          <p:nvPr/>
        </p:nvSpPr>
        <p:spPr>
          <a:xfrm>
            <a:off x="3525742" y="4872093"/>
            <a:ext cx="2162905" cy="10772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Through improved financial health NPIHE’s can exit monitoring</a:t>
            </a:r>
          </a:p>
        </p:txBody>
      </p:sp>
      <p:sp>
        <p:nvSpPr>
          <p:cNvPr id="91147" name="Title 91146">
            <a:extLst>
              <a:ext uri="{FF2B5EF4-FFF2-40B4-BE49-F238E27FC236}">
                <a16:creationId xmlns:a16="http://schemas.microsoft.com/office/drawing/2014/main" id="{6323EC47-476A-4BD3-80D0-0C8C9C4D3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89" y="112248"/>
            <a:ext cx="8229600" cy="838200"/>
          </a:xfrm>
        </p:spPr>
        <p:txBody>
          <a:bodyPr/>
          <a:lstStyle/>
          <a:p>
            <a:r>
              <a:rPr lang="en-US" sz="3600" dirty="0"/>
              <a:t>Summary of Proposed Process</a:t>
            </a:r>
          </a:p>
        </p:txBody>
      </p:sp>
    </p:spTree>
    <p:extLst>
      <p:ext uri="{BB962C8B-B14F-4D97-AF65-F5344CB8AC3E}">
        <p14:creationId xmlns:p14="http://schemas.microsoft.com/office/powerpoint/2010/main" val="1702891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880E-453C-4358-B1CE-99B78C8D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THESIS Working Group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11745-E6E3-431E-A021-2BB11AC1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AutoNum type="arabicPeriod"/>
            </a:pPr>
            <a:r>
              <a:rPr lang="en-US" dirty="0"/>
              <a:t>BHE Should Act</a:t>
            </a:r>
          </a:p>
          <a:p>
            <a:pPr marL="633412" indent="-514350">
              <a:buAutoNum type="arabicPeriod"/>
            </a:pPr>
            <a:r>
              <a:rPr lang="en-US" dirty="0"/>
              <a:t>North Star Principle</a:t>
            </a:r>
          </a:p>
          <a:p>
            <a:pPr marL="633412" indent="-514350">
              <a:buAutoNum type="arabicPeriod"/>
            </a:pPr>
            <a:r>
              <a:rPr lang="en-US" dirty="0"/>
              <a:t>Screening</a:t>
            </a:r>
          </a:p>
          <a:p>
            <a:pPr marL="633412" indent="-514350">
              <a:buAutoNum type="arabicPeriod"/>
            </a:pPr>
            <a:r>
              <a:rPr lang="en-US" dirty="0"/>
              <a:t>Active Monitoring</a:t>
            </a:r>
          </a:p>
          <a:p>
            <a:pPr marL="633412" indent="-514350">
              <a:buAutoNum type="arabicPeriod"/>
            </a:pPr>
            <a:r>
              <a:rPr lang="en-US" dirty="0"/>
              <a:t>Intervention</a:t>
            </a:r>
          </a:p>
          <a:p>
            <a:pPr marL="633412" indent="-514350">
              <a:buAutoNum type="arabicPeriod"/>
            </a:pPr>
            <a:r>
              <a:rPr lang="en-US" dirty="0"/>
              <a:t>Partnering</a:t>
            </a:r>
          </a:p>
          <a:p>
            <a:pPr marL="633412" indent="-514350">
              <a:buAutoNum type="arabicPeriod"/>
            </a:pPr>
            <a:r>
              <a:rPr lang="en-US" dirty="0"/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90236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C64F774-8E12-4E15-B08F-123DF08504CC}"/>
              </a:ext>
            </a:extLst>
          </p:cNvPr>
          <p:cNvGrpSpPr/>
          <p:nvPr/>
        </p:nvGrpSpPr>
        <p:grpSpPr>
          <a:xfrm>
            <a:off x="133417" y="152400"/>
            <a:ext cx="4438583" cy="6553200"/>
            <a:chOff x="133417" y="413999"/>
            <a:chExt cx="4438583" cy="6030002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60B99D3-3240-443A-B818-847272E4F1A0}"/>
                </a:ext>
              </a:extLst>
            </p:cNvPr>
            <p:cNvSpPr/>
            <p:nvPr/>
          </p:nvSpPr>
          <p:spPr>
            <a:xfrm>
              <a:off x="133417" y="413999"/>
              <a:ext cx="4438583" cy="377335"/>
            </a:xfrm>
            <a:custGeom>
              <a:avLst/>
              <a:gdLst>
                <a:gd name="connsiteX0" fmla="*/ 0 w 3833777"/>
                <a:gd name="connsiteY0" fmla="*/ 0 h 377335"/>
                <a:gd name="connsiteX1" fmla="*/ 3833777 w 3833777"/>
                <a:gd name="connsiteY1" fmla="*/ 0 h 377335"/>
                <a:gd name="connsiteX2" fmla="*/ 3833777 w 3833777"/>
                <a:gd name="connsiteY2" fmla="*/ 377335 h 377335"/>
                <a:gd name="connsiteX3" fmla="*/ 0 w 3833777"/>
                <a:gd name="connsiteY3" fmla="*/ 377335 h 377335"/>
                <a:gd name="connsiteX4" fmla="*/ 0 w 3833777"/>
                <a:gd name="connsiteY4" fmla="*/ 0 h 377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3777" h="377335">
                  <a:moveTo>
                    <a:pt x="0" y="0"/>
                  </a:moveTo>
                  <a:lnTo>
                    <a:pt x="3833777" y="0"/>
                  </a:lnTo>
                  <a:lnTo>
                    <a:pt x="3833777" y="377335"/>
                  </a:lnTo>
                  <a:lnTo>
                    <a:pt x="0" y="37733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MEMBERS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B440669-A70B-45AC-96CE-C525556BD9E9}"/>
                </a:ext>
              </a:extLst>
            </p:cNvPr>
            <p:cNvSpPr/>
            <p:nvPr/>
          </p:nvSpPr>
          <p:spPr>
            <a:xfrm>
              <a:off x="133417" y="791334"/>
              <a:ext cx="4438583" cy="5652667"/>
            </a:xfrm>
            <a:custGeom>
              <a:avLst/>
              <a:gdLst>
                <a:gd name="connsiteX0" fmla="*/ 0 w 3931982"/>
                <a:gd name="connsiteY0" fmla="*/ 0 h 4745595"/>
                <a:gd name="connsiteX1" fmla="*/ 3931982 w 3931982"/>
                <a:gd name="connsiteY1" fmla="*/ 0 h 4745595"/>
                <a:gd name="connsiteX2" fmla="*/ 3931982 w 3931982"/>
                <a:gd name="connsiteY2" fmla="*/ 4745595 h 4745595"/>
                <a:gd name="connsiteX3" fmla="*/ 0 w 3931982"/>
                <a:gd name="connsiteY3" fmla="*/ 4745595 h 4745595"/>
                <a:gd name="connsiteX4" fmla="*/ 0 w 3931982"/>
                <a:gd name="connsiteY4" fmla="*/ 0 h 4745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1982" h="4745595">
                  <a:moveTo>
                    <a:pt x="0" y="0"/>
                  </a:moveTo>
                  <a:lnTo>
                    <a:pt x="3931982" y="0"/>
                  </a:lnTo>
                  <a:lnTo>
                    <a:pt x="3931982" y="4745595"/>
                  </a:lnTo>
                  <a:lnTo>
                    <a:pt x="0" y="47455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71120" bIns="80010" numCol="1" spcCol="1270" anchor="t" anchorCtr="0">
              <a:noAutofit/>
            </a:bodyPr>
            <a:lstStyle/>
            <a:p>
              <a:pPr marL="0" lvl="1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b="1" dirty="0"/>
                <a:t>BHE </a:t>
              </a:r>
              <a:r>
                <a:rPr lang="en-US" sz="1400" b="1" kern="1200" dirty="0"/>
                <a:t>Co-Chairs: </a:t>
              </a:r>
            </a:p>
            <a:p>
              <a:pPr marL="0" lvl="1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400" b="1" kern="1200" dirty="0"/>
                <a:t>Chair Gabrieli and DHE Commissioner Santiago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Robert Antonucci </a:t>
              </a:r>
              <a:r>
                <a:rPr lang="en-US" sz="1400" kern="1200" dirty="0"/>
                <a:t>– past MA Commissioner for Education; past President of Fitchburg State; past AG-installed President of troubled IHE that successfully merged </a:t>
              </a:r>
            </a:p>
            <a:p>
              <a:pPr marL="0" lvl="1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Alex Cortez </a:t>
              </a:r>
              <a:r>
                <a:rPr lang="en-US" sz="1400" kern="1200" dirty="0"/>
                <a:t>– Member, BHE; partner, </a:t>
              </a:r>
              <a:r>
                <a:rPr lang="en-US" sz="1400" kern="1200" dirty="0" err="1"/>
                <a:t>NewProfit</a:t>
              </a:r>
              <a:r>
                <a:rPr lang="en-US" sz="1400" kern="1200" dirty="0"/>
                <a:t>; </a:t>
              </a:r>
            </a:p>
            <a:p>
              <a:pPr marL="0" lvl="1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Katherine Craven </a:t>
              </a:r>
              <a:r>
                <a:rPr lang="en-US" sz="1400" kern="1200" dirty="0"/>
                <a:t>– CA&amp;FO, Babson; past head of MA School Building Authority and also of UMass Building Authority</a:t>
              </a:r>
            </a:p>
            <a:p>
              <a:pPr marL="0" lvl="1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Matt Hills </a:t>
              </a:r>
              <a:r>
                <a:rPr lang="en-US" sz="1400" kern="1200" dirty="0"/>
                <a:t>– private equity investor and mgmt. consultant; past President, Newton School Committee</a:t>
              </a:r>
            </a:p>
            <a:p>
              <a:pPr marL="0" lvl="1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Ranch Kimball </a:t>
              </a:r>
              <a:r>
                <a:rPr lang="en-US" sz="1400" kern="1200" dirty="0"/>
                <a:t>– past partner BCG; past Secretary of Econ Development; past Chair of Board of Wheelock College through its merger with BU</a:t>
              </a:r>
            </a:p>
            <a:p>
              <a:pPr marL="0" lvl="1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400" kern="12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Paul Mattera </a:t>
              </a:r>
              <a:r>
                <a:rPr lang="en-US" sz="1400" kern="1200" dirty="0"/>
                <a:t>– Member, BHE; Board Chair Salem State; 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400" dirty="0"/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400" b="1" kern="1200" dirty="0"/>
                <a:t>Gabby King Morse </a:t>
              </a:r>
              <a:r>
                <a:rPr lang="en-US" sz="1400" kern="1200" dirty="0"/>
                <a:t>– ED, </a:t>
              </a:r>
              <a:r>
                <a:rPr lang="en-US" sz="1400" kern="1200" dirty="0" err="1"/>
                <a:t>uAspire</a:t>
              </a:r>
              <a:r>
                <a:rPr lang="en-US" sz="1400" kern="1200" dirty="0"/>
                <a:t> Massachusetts (leading nonprofit in college affordability)</a:t>
              </a:r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79F24D-AFF2-4C49-A3A6-72AD98923EB0}"/>
              </a:ext>
            </a:extLst>
          </p:cNvPr>
          <p:cNvSpPr/>
          <p:nvPr/>
        </p:nvSpPr>
        <p:spPr>
          <a:xfrm>
            <a:off x="4729578" y="152400"/>
            <a:ext cx="4281005" cy="429148"/>
          </a:xfrm>
          <a:custGeom>
            <a:avLst/>
            <a:gdLst>
              <a:gd name="connsiteX0" fmla="*/ 0 w 3833777"/>
              <a:gd name="connsiteY0" fmla="*/ 0 h 377335"/>
              <a:gd name="connsiteX1" fmla="*/ 3833777 w 3833777"/>
              <a:gd name="connsiteY1" fmla="*/ 0 h 377335"/>
              <a:gd name="connsiteX2" fmla="*/ 3833777 w 3833777"/>
              <a:gd name="connsiteY2" fmla="*/ 377335 h 377335"/>
              <a:gd name="connsiteX3" fmla="*/ 0 w 3833777"/>
              <a:gd name="connsiteY3" fmla="*/ 377335 h 377335"/>
              <a:gd name="connsiteX4" fmla="*/ 0 w 3833777"/>
              <a:gd name="connsiteY4" fmla="*/ 0 h 37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3777" h="377335">
                <a:moveTo>
                  <a:pt x="0" y="0"/>
                </a:moveTo>
                <a:lnTo>
                  <a:pt x="3833777" y="0"/>
                </a:lnTo>
                <a:lnTo>
                  <a:pt x="3833777" y="377335"/>
                </a:lnTo>
                <a:lnTo>
                  <a:pt x="0" y="3773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PARTNERS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DC68EBB-140A-48F1-ACA3-345F0E2D35B4}"/>
              </a:ext>
            </a:extLst>
          </p:cNvPr>
          <p:cNvSpPr/>
          <p:nvPr/>
        </p:nvSpPr>
        <p:spPr>
          <a:xfrm>
            <a:off x="4729578" y="581549"/>
            <a:ext cx="4281005" cy="2466452"/>
          </a:xfrm>
          <a:custGeom>
            <a:avLst/>
            <a:gdLst>
              <a:gd name="connsiteX0" fmla="*/ 0 w 3931982"/>
              <a:gd name="connsiteY0" fmla="*/ 0 h 4745595"/>
              <a:gd name="connsiteX1" fmla="*/ 3931982 w 3931982"/>
              <a:gd name="connsiteY1" fmla="*/ 0 h 4745595"/>
              <a:gd name="connsiteX2" fmla="*/ 3931982 w 3931982"/>
              <a:gd name="connsiteY2" fmla="*/ 4745595 h 4745595"/>
              <a:gd name="connsiteX3" fmla="*/ 0 w 3931982"/>
              <a:gd name="connsiteY3" fmla="*/ 4745595 h 4745595"/>
              <a:gd name="connsiteX4" fmla="*/ 0 w 3931982"/>
              <a:gd name="connsiteY4" fmla="*/ 0 h 47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1982" h="4745595">
                <a:moveTo>
                  <a:pt x="0" y="0"/>
                </a:moveTo>
                <a:lnTo>
                  <a:pt x="3931982" y="0"/>
                </a:lnTo>
                <a:lnTo>
                  <a:pt x="3931982" y="4745595"/>
                </a:lnTo>
                <a:lnTo>
                  <a:pt x="0" y="47455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71120" bIns="80010" numCol="1" spcCol="1270" anchor="t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kern="12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b="1" dirty="0"/>
              <a:t>EY - Parthenon</a:t>
            </a:r>
            <a:r>
              <a:rPr lang="en-US" sz="1400" dirty="0"/>
              <a:t> – provided pro bono team for summer providing research and analyses on first two questions</a:t>
            </a:r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4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b="1" dirty="0"/>
              <a:t>NEASC/NECHE </a:t>
            </a:r>
            <a:r>
              <a:rPr lang="en-US" sz="1400" dirty="0"/>
              <a:t>– regional accreditor collaborated throughout</a:t>
            </a:r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4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b="1" dirty="0"/>
              <a:t>Attorney General’s Office</a:t>
            </a:r>
            <a:r>
              <a:rPr lang="en-US" sz="1400" dirty="0"/>
              <a:t>– in dialogue throughout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DE7237E-54B1-424C-ACFE-DC5E7569C3C6}"/>
              </a:ext>
            </a:extLst>
          </p:cNvPr>
          <p:cNvSpPr/>
          <p:nvPr/>
        </p:nvSpPr>
        <p:spPr>
          <a:xfrm>
            <a:off x="4729578" y="3200400"/>
            <a:ext cx="4281005" cy="429148"/>
          </a:xfrm>
          <a:custGeom>
            <a:avLst/>
            <a:gdLst>
              <a:gd name="connsiteX0" fmla="*/ 0 w 3833777"/>
              <a:gd name="connsiteY0" fmla="*/ 0 h 377335"/>
              <a:gd name="connsiteX1" fmla="*/ 3833777 w 3833777"/>
              <a:gd name="connsiteY1" fmla="*/ 0 h 377335"/>
              <a:gd name="connsiteX2" fmla="*/ 3833777 w 3833777"/>
              <a:gd name="connsiteY2" fmla="*/ 377335 h 377335"/>
              <a:gd name="connsiteX3" fmla="*/ 0 w 3833777"/>
              <a:gd name="connsiteY3" fmla="*/ 377335 h 377335"/>
              <a:gd name="connsiteX4" fmla="*/ 0 w 3833777"/>
              <a:gd name="connsiteY4" fmla="*/ 0 h 37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3777" h="377335">
                <a:moveTo>
                  <a:pt x="0" y="0"/>
                </a:moveTo>
                <a:lnTo>
                  <a:pt x="3833777" y="0"/>
                </a:lnTo>
                <a:lnTo>
                  <a:pt x="3833777" y="377335"/>
                </a:lnTo>
                <a:lnTo>
                  <a:pt x="0" y="3773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688" tIns="97536" rIns="170688" bIns="97536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0D520EB-65FD-40AE-8060-EC8B7E31BADB}"/>
              </a:ext>
            </a:extLst>
          </p:cNvPr>
          <p:cNvSpPr/>
          <p:nvPr/>
        </p:nvSpPr>
        <p:spPr>
          <a:xfrm>
            <a:off x="4729578" y="3658623"/>
            <a:ext cx="4281005" cy="2714125"/>
          </a:xfrm>
          <a:custGeom>
            <a:avLst/>
            <a:gdLst>
              <a:gd name="connsiteX0" fmla="*/ 0 w 3931982"/>
              <a:gd name="connsiteY0" fmla="*/ 0 h 4745595"/>
              <a:gd name="connsiteX1" fmla="*/ 3931982 w 3931982"/>
              <a:gd name="connsiteY1" fmla="*/ 0 h 4745595"/>
              <a:gd name="connsiteX2" fmla="*/ 3931982 w 3931982"/>
              <a:gd name="connsiteY2" fmla="*/ 4745595 h 4745595"/>
              <a:gd name="connsiteX3" fmla="*/ 0 w 3931982"/>
              <a:gd name="connsiteY3" fmla="*/ 4745595 h 4745595"/>
              <a:gd name="connsiteX4" fmla="*/ 0 w 3931982"/>
              <a:gd name="connsiteY4" fmla="*/ 0 h 4745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1982" h="4745595">
                <a:moveTo>
                  <a:pt x="0" y="0"/>
                </a:moveTo>
                <a:lnTo>
                  <a:pt x="3931982" y="0"/>
                </a:lnTo>
                <a:lnTo>
                  <a:pt x="3931982" y="4745595"/>
                </a:lnTo>
                <a:lnTo>
                  <a:pt x="0" y="474559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71120" bIns="80010" numCol="1" spcCol="1270" anchor="t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kern="12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Core working group at DHE led by Gabrieli/Santiago including legal, financial met weekly since May</a:t>
            </a:r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4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Parthenon phase over summer met weekly</a:t>
            </a:r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4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Select Working Group members in ad hoc dialogues</a:t>
            </a:r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400" dirty="0"/>
          </a:p>
          <a:p>
            <a:pPr marL="57150" lvl="1" indent="-5715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400" dirty="0"/>
              <a:t>Full Working Group met four times</a:t>
            </a:r>
          </a:p>
        </p:txBody>
      </p:sp>
    </p:spTree>
    <p:extLst>
      <p:ext uri="{BB962C8B-B14F-4D97-AF65-F5344CB8AC3E}">
        <p14:creationId xmlns:p14="http://schemas.microsoft.com/office/powerpoint/2010/main" val="3541938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3733801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1</a:t>
            </a:r>
          </a:p>
          <a:p>
            <a:pPr marL="119062" indent="0" algn="ctr">
              <a:buNone/>
            </a:pPr>
            <a:r>
              <a:rPr lang="en-US" b="1" u="sng" dirty="0"/>
              <a:t>Act Now</a:t>
            </a:r>
          </a:p>
          <a:p>
            <a:pPr marL="119062" indent="0" algn="ctr">
              <a:buNone/>
            </a:pPr>
            <a:endParaRPr lang="en-US" b="1" u="sng" dirty="0"/>
          </a:p>
          <a:p>
            <a:pPr marL="119062" indent="0" algn="ctr">
              <a:buNone/>
            </a:pPr>
            <a:r>
              <a:rPr lang="en-US" sz="2800" dirty="0"/>
              <a:t>Launch new process for SY19-20</a:t>
            </a:r>
          </a:p>
          <a:p>
            <a:pPr marL="119062" indent="0" algn="ctr">
              <a:buNone/>
            </a:pP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02102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3733801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2</a:t>
            </a:r>
          </a:p>
          <a:p>
            <a:pPr marL="119062" indent="0" algn="ctr">
              <a:buNone/>
            </a:pPr>
            <a:r>
              <a:rPr lang="en-US" b="1" u="sng" dirty="0"/>
              <a:t>Adopt a “North Star” Principle</a:t>
            </a:r>
          </a:p>
          <a:p>
            <a:pPr>
              <a:buFontTx/>
              <a:buChar char="-"/>
            </a:pPr>
            <a:r>
              <a:rPr lang="en-US" sz="2800" dirty="0"/>
              <a:t>Protects students</a:t>
            </a:r>
          </a:p>
          <a:p>
            <a:pPr>
              <a:buFontTx/>
              <a:buChar char="-"/>
            </a:pPr>
            <a:r>
              <a:rPr lang="en-US" sz="2800" dirty="0"/>
              <a:t>Clear demarcation</a:t>
            </a:r>
          </a:p>
          <a:p>
            <a:pPr marL="119062" indent="0" algn="ctr">
              <a:buNone/>
            </a:pP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678874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71505"/>
            <a:ext cx="8382000" cy="2543295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3</a:t>
            </a:r>
          </a:p>
          <a:p>
            <a:pPr marL="119062" indent="0" algn="ctr">
              <a:buNone/>
            </a:pPr>
            <a:r>
              <a:rPr lang="en-US" b="1" u="sng" dirty="0"/>
              <a:t>Screen Smartly</a:t>
            </a:r>
          </a:p>
          <a:p>
            <a:pPr>
              <a:buFontTx/>
              <a:buChar char="-"/>
            </a:pPr>
            <a:r>
              <a:rPr lang="en-US" sz="2800" dirty="0"/>
              <a:t>Focus DHE resources on relevant colleges</a:t>
            </a:r>
          </a:p>
          <a:p>
            <a:pPr>
              <a:buFontTx/>
              <a:buChar char="-"/>
            </a:pPr>
            <a:r>
              <a:rPr lang="en-US" sz="2800" dirty="0"/>
              <a:t>Minimize burden on all colleges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2806BE-0745-4C87-8B36-0342B2395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758973"/>
              </p:ext>
            </p:extLst>
          </p:nvPr>
        </p:nvGraphicFramePr>
        <p:xfrm>
          <a:off x="1524000" y="4314705"/>
          <a:ext cx="60960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35424651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2055265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Proposed Screening Approach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61015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TVM</a:t>
                      </a: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931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954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Shows promise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Aligns to policy goal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Requires no new data from IHE’s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Novel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Needs testing and refinement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/>
                        <a:t>Concerns raised</a:t>
                      </a:r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738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116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F9A0A1-09ED-4BB7-8CCB-61E3D74CE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219200"/>
          </a:xfrm>
        </p:spPr>
        <p:txBody>
          <a:bodyPr/>
          <a:lstStyle/>
          <a:p>
            <a:pPr algn="ctr"/>
            <a:r>
              <a:rPr lang="en-US" sz="2400" dirty="0"/>
              <a:t>Guiding Principle for DHE Proactive Monitoring and Action with At-Risk Non-Profit Institutions of Higher Education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8C8868F-B08F-422A-A95A-C5CC8B9F7EE9}"/>
              </a:ext>
            </a:extLst>
          </p:cNvPr>
          <p:cNvSpPr/>
          <p:nvPr/>
        </p:nvSpPr>
        <p:spPr>
          <a:xfrm>
            <a:off x="304800" y="2133600"/>
            <a:ext cx="8610600" cy="38100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2"/>
                </a:solidFill>
              </a:rPr>
              <a:t>If by December 1</a:t>
            </a:r>
            <a:r>
              <a:rPr lang="en-US" sz="2800" baseline="30000" dirty="0">
                <a:solidFill>
                  <a:schemeClr val="tx2"/>
                </a:solidFill>
              </a:rPr>
              <a:t>st</a:t>
            </a:r>
            <a:r>
              <a:rPr lang="en-US" sz="2800" dirty="0">
                <a:solidFill>
                  <a:schemeClr val="tx2"/>
                </a:solidFill>
              </a:rPr>
              <a:t> of any school year, the IHE has significant risk, as reasonably determined by DHE, of not having the financial capability to complete the current school year and the subsequent one, a full contingency transfer/</a:t>
            </a:r>
            <a:r>
              <a:rPr lang="en-US" sz="2800" dirty="0" err="1">
                <a:solidFill>
                  <a:schemeClr val="tx2"/>
                </a:solidFill>
              </a:rPr>
              <a:t>teachout</a:t>
            </a:r>
            <a:r>
              <a:rPr lang="en-US" sz="2800" dirty="0">
                <a:solidFill>
                  <a:schemeClr val="tx2"/>
                </a:solidFill>
              </a:rPr>
              <a:t> plan must be completed and approved by DHE and students must be notified of the IHE’s financial condition and risk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38E169-FCB4-4725-BE6C-34C014EE6001}"/>
              </a:ext>
            </a:extLst>
          </p:cNvPr>
          <p:cNvSpPr txBox="1"/>
          <p:nvPr/>
        </p:nvSpPr>
        <p:spPr>
          <a:xfrm>
            <a:off x="2628900" y="60960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  <a:latin typeface="+mj-lt"/>
              </a:rPr>
              <a:t>“North Star”</a:t>
            </a:r>
          </a:p>
        </p:txBody>
      </p:sp>
    </p:spTree>
    <p:extLst>
      <p:ext uri="{BB962C8B-B14F-4D97-AF65-F5344CB8AC3E}">
        <p14:creationId xmlns:p14="http://schemas.microsoft.com/office/powerpoint/2010/main" val="3254751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3733801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4</a:t>
            </a:r>
          </a:p>
          <a:p>
            <a:pPr marL="119062" indent="0" algn="ctr">
              <a:buNone/>
            </a:pPr>
            <a:r>
              <a:rPr lang="en-US" b="1" u="sng" dirty="0"/>
              <a:t>Actively Monitor Where Risk is Significant</a:t>
            </a:r>
            <a:endParaRPr lang="en-US" dirty="0"/>
          </a:p>
          <a:p>
            <a:pPr>
              <a:buFontTx/>
              <a:buChar char="-"/>
            </a:pPr>
            <a:r>
              <a:rPr lang="en-US" sz="2800" dirty="0"/>
              <a:t>Custom approach to fit circumstances</a:t>
            </a:r>
          </a:p>
          <a:p>
            <a:pPr>
              <a:buFontTx/>
              <a:buChar char="-"/>
            </a:pPr>
            <a:r>
              <a:rPr lang="en-US" sz="2800" dirty="0"/>
              <a:t>Engage IHE Board of Trustees</a:t>
            </a:r>
          </a:p>
          <a:p>
            <a:pPr>
              <a:buFontTx/>
              <a:buChar char="-"/>
            </a:pPr>
            <a:r>
              <a:rPr lang="en-US" sz="2800" dirty="0"/>
              <a:t>Sustain Confidentiality</a:t>
            </a:r>
          </a:p>
          <a:p>
            <a:pPr marL="119062" indent="0" algn="ctr">
              <a:buNone/>
            </a:pP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314392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3733801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5</a:t>
            </a:r>
          </a:p>
          <a:p>
            <a:pPr marL="119062" indent="0" algn="ctr">
              <a:buNone/>
            </a:pPr>
            <a:r>
              <a:rPr lang="en-US" sz="3000" b="1" u="sng" dirty="0"/>
              <a:t>Intervene When North Star Threshold Crossed</a:t>
            </a:r>
            <a:endParaRPr lang="en-US" sz="3000" dirty="0"/>
          </a:p>
          <a:p>
            <a:pPr>
              <a:buFontTx/>
              <a:buChar char="-"/>
            </a:pPr>
            <a:r>
              <a:rPr lang="en-US" sz="2800" dirty="0"/>
              <a:t>Notification of students and other stakeholders</a:t>
            </a:r>
          </a:p>
          <a:p>
            <a:pPr>
              <a:buFontTx/>
              <a:buChar char="-"/>
            </a:pPr>
            <a:r>
              <a:rPr lang="en-US" sz="2800" dirty="0"/>
              <a:t>No later than December 1</a:t>
            </a:r>
            <a:r>
              <a:rPr lang="en-US" sz="2800" baseline="30000" dirty="0"/>
              <a:t>st</a:t>
            </a:r>
            <a:r>
              <a:rPr lang="en-US" sz="2800" dirty="0"/>
              <a:t>; the earlier the better</a:t>
            </a:r>
          </a:p>
          <a:p>
            <a:pPr>
              <a:buFontTx/>
              <a:buChar char="-"/>
            </a:pPr>
            <a:r>
              <a:rPr lang="en-US" sz="2800" dirty="0"/>
              <a:t>Contingency planning</a:t>
            </a:r>
          </a:p>
          <a:p>
            <a:pPr lvl="1">
              <a:buFontTx/>
              <a:buChar char="-"/>
            </a:pPr>
            <a:r>
              <a:rPr lang="en-US" sz="2000" dirty="0"/>
              <a:t>Transfer/</a:t>
            </a:r>
            <a:r>
              <a:rPr lang="en-US" sz="2000" dirty="0" err="1"/>
              <a:t>teachout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/>
              <a:t>Records</a:t>
            </a:r>
          </a:p>
          <a:p>
            <a:pPr>
              <a:buFontTx/>
              <a:buChar char="-"/>
            </a:pPr>
            <a:r>
              <a:rPr lang="en-US" sz="2800" dirty="0"/>
              <a:t>Commissioner decision</a:t>
            </a:r>
          </a:p>
          <a:p>
            <a:pPr lvl="1">
              <a:buFontTx/>
              <a:buChar char="-"/>
            </a:pPr>
            <a:r>
              <a:rPr lang="en-US" sz="2000" dirty="0"/>
              <a:t>OSP recommendation</a:t>
            </a:r>
          </a:p>
          <a:p>
            <a:pPr lvl="1">
              <a:buFontTx/>
              <a:buChar char="-"/>
            </a:pPr>
            <a:r>
              <a:rPr lang="en-US" sz="2000" dirty="0"/>
              <a:t>Advisory and Review Council input</a:t>
            </a:r>
          </a:p>
          <a:p>
            <a:pPr marL="119062" indent="0" algn="ctr">
              <a:buNone/>
            </a:pP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367727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3733801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6</a:t>
            </a:r>
          </a:p>
          <a:p>
            <a:pPr marL="119062" indent="0" algn="ctr">
              <a:buNone/>
            </a:pPr>
            <a:r>
              <a:rPr lang="en-US" b="1" u="sng" dirty="0"/>
              <a:t>Partner Appropriately</a:t>
            </a:r>
            <a:endParaRPr lang="en-US" dirty="0"/>
          </a:p>
          <a:p>
            <a:pPr>
              <a:buFontTx/>
              <a:buChar char="-"/>
            </a:pPr>
            <a:r>
              <a:rPr lang="en-US" sz="2800" dirty="0"/>
              <a:t>NECHE</a:t>
            </a:r>
          </a:p>
          <a:p>
            <a:pPr lvl="1">
              <a:buFontTx/>
              <a:buChar char="-"/>
            </a:pPr>
            <a:r>
              <a:rPr lang="en-US" sz="2400" dirty="0"/>
              <a:t>Aligned obligations</a:t>
            </a:r>
          </a:p>
          <a:p>
            <a:pPr lvl="1">
              <a:buFontTx/>
              <a:buChar char="-"/>
            </a:pPr>
            <a:r>
              <a:rPr lang="en-US" sz="2400" dirty="0"/>
              <a:t>Recent significant shift in approach (e.g. Newbury)</a:t>
            </a:r>
          </a:p>
          <a:p>
            <a:pPr lvl="1">
              <a:buFontTx/>
              <a:buChar char="-"/>
            </a:pPr>
            <a:r>
              <a:rPr lang="en-US" sz="2400" dirty="0"/>
              <a:t>Able to handle confidentially</a:t>
            </a:r>
          </a:p>
          <a:p>
            <a:pPr lvl="1">
              <a:buFontTx/>
              <a:buChar char="-"/>
            </a:pPr>
            <a:r>
              <a:rPr lang="en-US" sz="2400" dirty="0"/>
              <a:t>Has agreed to partner to review TVM</a:t>
            </a:r>
          </a:p>
          <a:p>
            <a:pPr>
              <a:buFontTx/>
              <a:buChar char="-"/>
            </a:pPr>
            <a:r>
              <a:rPr lang="en-US" sz="2800" dirty="0"/>
              <a:t>AGO</a:t>
            </a:r>
          </a:p>
          <a:p>
            <a:pPr lvl="1">
              <a:buFontTx/>
              <a:buChar char="-"/>
            </a:pPr>
            <a:r>
              <a:rPr lang="en-US" sz="2400" dirty="0"/>
              <a:t>Critical partner for challenging situation (e.g. Mount Ida)</a:t>
            </a:r>
          </a:p>
          <a:p>
            <a:pPr lvl="1">
              <a:buFontTx/>
              <a:buChar char="-"/>
            </a:pPr>
            <a:r>
              <a:rPr lang="en-US" sz="2400" dirty="0"/>
              <a:t>Overlapping responsibilities</a:t>
            </a:r>
          </a:p>
          <a:p>
            <a:pPr marL="119062" indent="0" algn="ctr">
              <a:buNone/>
            </a:pPr>
            <a:endParaRPr lang="en-US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627698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3733801"/>
          </a:xfrm>
        </p:spPr>
        <p:txBody>
          <a:bodyPr/>
          <a:lstStyle/>
          <a:p>
            <a:pPr marL="119062" indent="0" algn="ctr">
              <a:buNone/>
            </a:pPr>
            <a:r>
              <a:rPr lang="en-US" b="1" dirty="0"/>
              <a:t>Recommendation 7</a:t>
            </a:r>
          </a:p>
          <a:p>
            <a:pPr marL="119062" indent="0" algn="ctr">
              <a:buNone/>
            </a:pPr>
            <a:r>
              <a:rPr lang="en-US" b="1" u="sng" dirty="0"/>
              <a:t>Process</a:t>
            </a:r>
            <a:endParaRPr lang="en-US" dirty="0"/>
          </a:p>
          <a:p>
            <a:pPr>
              <a:buFontTx/>
              <a:buChar char="-"/>
            </a:pPr>
            <a:r>
              <a:rPr lang="en-US" sz="2800" dirty="0"/>
              <a:t>Regulatory and policy setting</a:t>
            </a:r>
          </a:p>
          <a:p>
            <a:pPr>
              <a:buFontTx/>
              <a:buChar char="-"/>
            </a:pPr>
            <a:r>
              <a:rPr lang="en-US" sz="2800" dirty="0"/>
              <a:t>Financial aid</a:t>
            </a:r>
          </a:p>
          <a:p>
            <a:pPr>
              <a:buFontTx/>
              <a:buChar char="-"/>
            </a:pPr>
            <a:r>
              <a:rPr lang="en-US" sz="2800" dirty="0"/>
              <a:t>Office of Student Protection and Advisory &amp; Review Council (ARC)</a:t>
            </a:r>
          </a:p>
          <a:p>
            <a:pPr>
              <a:buFontTx/>
              <a:buChar char="-"/>
            </a:pPr>
            <a:r>
              <a:rPr lang="en-US" sz="2800" dirty="0"/>
              <a:t>Legislation for  confidentiality</a:t>
            </a:r>
          </a:p>
          <a:p>
            <a:pPr>
              <a:buFontTx/>
              <a:buChar char="-"/>
            </a:pPr>
            <a:r>
              <a:rPr lang="en-US" sz="2800" dirty="0"/>
              <a:t>Move forward quickly, openly, humbly and adaptively</a:t>
            </a:r>
            <a:endParaRPr lang="en-US" sz="28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Thesis Working Group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40576404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B833D-C805-4425-BE24-12DA9DB2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3733801"/>
          </a:xfrm>
        </p:spPr>
        <p:txBody>
          <a:bodyPr/>
          <a:lstStyle/>
          <a:p>
            <a:pPr marL="119062" indent="0">
              <a:buNone/>
            </a:pPr>
            <a:r>
              <a:rPr lang="en-US" b="1" u="sng" dirty="0"/>
              <a:t>Newbury College</a:t>
            </a:r>
            <a:endParaRPr lang="en-US" dirty="0"/>
          </a:p>
          <a:p>
            <a:pPr>
              <a:buFontTx/>
              <a:buChar char="-"/>
            </a:pPr>
            <a:r>
              <a:rPr lang="en-US" sz="2400" dirty="0"/>
              <a:t>Proactive process</a:t>
            </a:r>
          </a:p>
          <a:p>
            <a:pPr>
              <a:buFontTx/>
              <a:buChar char="-"/>
            </a:pPr>
            <a:r>
              <a:rPr lang="en-US" sz="2400" dirty="0"/>
              <a:t>Ad hoc partnership between NECHE, AGO &amp; DHE</a:t>
            </a:r>
            <a:endParaRPr lang="en-US" sz="2400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r>
              <a:rPr lang="en-US" sz="2400" dirty="0"/>
              <a:t>Timely contingency plan preparation and student notification</a:t>
            </a:r>
          </a:p>
          <a:p>
            <a:pPr>
              <a:buFontTx/>
              <a:buChar char="-"/>
            </a:pPr>
            <a:r>
              <a:rPr lang="en-US" sz="2400" dirty="0"/>
              <a:t>Role model</a:t>
            </a:r>
          </a:p>
          <a:p>
            <a:pPr marL="119062" indent="0">
              <a:buNone/>
            </a:pPr>
            <a:r>
              <a:rPr lang="en-US" sz="2800" b="1" u="sng" dirty="0"/>
              <a:t>Hampshire College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400" dirty="0"/>
              <a:t>Early action with stated financial resources to support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programs for all current students to completion</a:t>
            </a:r>
            <a:endParaRPr lang="en-US" sz="24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E8856C0-FDAA-4E02-A7DF-5EDC0177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Recent Events</a:t>
            </a:r>
          </a:p>
        </p:txBody>
      </p:sp>
    </p:spTree>
    <p:extLst>
      <p:ext uri="{BB962C8B-B14F-4D97-AF65-F5344CB8AC3E}">
        <p14:creationId xmlns:p14="http://schemas.microsoft.com/office/powerpoint/2010/main" val="1374123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551E8404-0E43-4A3C-96FA-80DC63C6410A}"/>
              </a:ext>
            </a:extLst>
          </p:cNvPr>
          <p:cNvGrpSpPr/>
          <p:nvPr/>
        </p:nvGrpSpPr>
        <p:grpSpPr>
          <a:xfrm>
            <a:off x="533400" y="1738985"/>
            <a:ext cx="8229600" cy="4460550"/>
            <a:chOff x="1699794" y="1738985"/>
            <a:chExt cx="5721185" cy="4460550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CC5C5E9-F39D-4AD0-89FF-AFC3E4FDBACA}"/>
                </a:ext>
              </a:extLst>
            </p:cNvPr>
            <p:cNvSpPr/>
            <p:nvPr/>
          </p:nvSpPr>
          <p:spPr>
            <a:xfrm>
              <a:off x="1699794" y="1738985"/>
              <a:ext cx="5721185" cy="949861"/>
            </a:xfrm>
            <a:custGeom>
              <a:avLst/>
              <a:gdLst>
                <a:gd name="connsiteX0" fmla="*/ 0 w 4666620"/>
                <a:gd name="connsiteY0" fmla="*/ 174176 h 1044847"/>
                <a:gd name="connsiteX1" fmla="*/ 174176 w 4666620"/>
                <a:gd name="connsiteY1" fmla="*/ 0 h 1044847"/>
                <a:gd name="connsiteX2" fmla="*/ 4492444 w 4666620"/>
                <a:gd name="connsiteY2" fmla="*/ 0 h 1044847"/>
                <a:gd name="connsiteX3" fmla="*/ 4666620 w 4666620"/>
                <a:gd name="connsiteY3" fmla="*/ 174176 h 1044847"/>
                <a:gd name="connsiteX4" fmla="*/ 4666620 w 4666620"/>
                <a:gd name="connsiteY4" fmla="*/ 870671 h 1044847"/>
                <a:gd name="connsiteX5" fmla="*/ 4492444 w 4666620"/>
                <a:gd name="connsiteY5" fmla="*/ 1044847 h 1044847"/>
                <a:gd name="connsiteX6" fmla="*/ 174176 w 4666620"/>
                <a:gd name="connsiteY6" fmla="*/ 1044847 h 1044847"/>
                <a:gd name="connsiteX7" fmla="*/ 0 w 4666620"/>
                <a:gd name="connsiteY7" fmla="*/ 870671 h 1044847"/>
                <a:gd name="connsiteX8" fmla="*/ 0 w 4666620"/>
                <a:gd name="connsiteY8" fmla="*/ 174176 h 1044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66620" h="1044847">
                  <a:moveTo>
                    <a:pt x="0" y="174176"/>
                  </a:moveTo>
                  <a:cubicBezTo>
                    <a:pt x="0" y="77981"/>
                    <a:pt x="77981" y="0"/>
                    <a:pt x="174176" y="0"/>
                  </a:cubicBezTo>
                  <a:lnTo>
                    <a:pt x="4492444" y="0"/>
                  </a:lnTo>
                  <a:cubicBezTo>
                    <a:pt x="4588639" y="0"/>
                    <a:pt x="4666620" y="77981"/>
                    <a:pt x="4666620" y="174176"/>
                  </a:cubicBezTo>
                  <a:lnTo>
                    <a:pt x="4666620" y="870671"/>
                  </a:lnTo>
                  <a:cubicBezTo>
                    <a:pt x="4666620" y="966866"/>
                    <a:pt x="4588639" y="1044847"/>
                    <a:pt x="4492444" y="1044847"/>
                  </a:cubicBezTo>
                  <a:lnTo>
                    <a:pt x="174176" y="1044847"/>
                  </a:lnTo>
                  <a:cubicBezTo>
                    <a:pt x="77981" y="1044847"/>
                    <a:pt x="0" y="966866"/>
                    <a:pt x="0" y="870671"/>
                  </a:cubicBezTo>
                  <a:lnTo>
                    <a:pt x="0" y="174176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030" tIns="179030" rIns="179030" bIns="17903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/>
                <a:t>What is the nature </a:t>
              </a:r>
              <a:r>
                <a:rPr lang="en-US" sz="2000" dirty="0"/>
                <a:t>and extent of the p</a:t>
              </a:r>
              <a:r>
                <a:rPr lang="en-US" sz="2000" kern="1200" dirty="0"/>
                <a:t>roblem?</a:t>
              </a:r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CECB2A2-6613-40E9-A2CB-E1461389D490}"/>
                </a:ext>
              </a:extLst>
            </p:cNvPr>
            <p:cNvSpPr/>
            <p:nvPr/>
          </p:nvSpPr>
          <p:spPr>
            <a:xfrm>
              <a:off x="1699794" y="2909215"/>
              <a:ext cx="5721185" cy="949861"/>
            </a:xfrm>
            <a:custGeom>
              <a:avLst/>
              <a:gdLst>
                <a:gd name="connsiteX0" fmla="*/ 0 w 4666620"/>
                <a:gd name="connsiteY0" fmla="*/ 174176 h 1044847"/>
                <a:gd name="connsiteX1" fmla="*/ 174176 w 4666620"/>
                <a:gd name="connsiteY1" fmla="*/ 0 h 1044847"/>
                <a:gd name="connsiteX2" fmla="*/ 4492444 w 4666620"/>
                <a:gd name="connsiteY2" fmla="*/ 0 h 1044847"/>
                <a:gd name="connsiteX3" fmla="*/ 4666620 w 4666620"/>
                <a:gd name="connsiteY3" fmla="*/ 174176 h 1044847"/>
                <a:gd name="connsiteX4" fmla="*/ 4666620 w 4666620"/>
                <a:gd name="connsiteY4" fmla="*/ 870671 h 1044847"/>
                <a:gd name="connsiteX5" fmla="*/ 4492444 w 4666620"/>
                <a:gd name="connsiteY5" fmla="*/ 1044847 h 1044847"/>
                <a:gd name="connsiteX6" fmla="*/ 174176 w 4666620"/>
                <a:gd name="connsiteY6" fmla="*/ 1044847 h 1044847"/>
                <a:gd name="connsiteX7" fmla="*/ 0 w 4666620"/>
                <a:gd name="connsiteY7" fmla="*/ 870671 h 1044847"/>
                <a:gd name="connsiteX8" fmla="*/ 0 w 4666620"/>
                <a:gd name="connsiteY8" fmla="*/ 174176 h 1044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66620" h="1044847">
                  <a:moveTo>
                    <a:pt x="0" y="174176"/>
                  </a:moveTo>
                  <a:cubicBezTo>
                    <a:pt x="0" y="77981"/>
                    <a:pt x="77981" y="0"/>
                    <a:pt x="174176" y="0"/>
                  </a:cubicBezTo>
                  <a:lnTo>
                    <a:pt x="4492444" y="0"/>
                  </a:lnTo>
                  <a:cubicBezTo>
                    <a:pt x="4588639" y="0"/>
                    <a:pt x="4666620" y="77981"/>
                    <a:pt x="4666620" y="174176"/>
                  </a:cubicBezTo>
                  <a:lnTo>
                    <a:pt x="4666620" y="870671"/>
                  </a:lnTo>
                  <a:cubicBezTo>
                    <a:pt x="4666620" y="966866"/>
                    <a:pt x="4588639" y="1044847"/>
                    <a:pt x="4492444" y="1044847"/>
                  </a:cubicBezTo>
                  <a:lnTo>
                    <a:pt x="174176" y="1044847"/>
                  </a:lnTo>
                  <a:cubicBezTo>
                    <a:pt x="77981" y="1044847"/>
                    <a:pt x="0" y="966866"/>
                    <a:pt x="0" y="870671"/>
                  </a:cubicBezTo>
                  <a:lnTo>
                    <a:pt x="0" y="174176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030" tIns="179030" rIns="179030" bIns="1790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US" sz="2000" kern="1200" dirty="0"/>
                <a:t>Are there current measures and monitoring processes that effectively identify and manage risk?</a:t>
              </a: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3667550-73FF-402E-89FB-00DB30BD0665}"/>
                </a:ext>
              </a:extLst>
            </p:cNvPr>
            <p:cNvSpPr/>
            <p:nvPr/>
          </p:nvSpPr>
          <p:spPr>
            <a:xfrm>
              <a:off x="1699794" y="4079445"/>
              <a:ext cx="5721185" cy="949861"/>
            </a:xfrm>
            <a:custGeom>
              <a:avLst/>
              <a:gdLst>
                <a:gd name="connsiteX0" fmla="*/ 0 w 4666620"/>
                <a:gd name="connsiteY0" fmla="*/ 174176 h 1044847"/>
                <a:gd name="connsiteX1" fmla="*/ 174176 w 4666620"/>
                <a:gd name="connsiteY1" fmla="*/ 0 h 1044847"/>
                <a:gd name="connsiteX2" fmla="*/ 4492444 w 4666620"/>
                <a:gd name="connsiteY2" fmla="*/ 0 h 1044847"/>
                <a:gd name="connsiteX3" fmla="*/ 4666620 w 4666620"/>
                <a:gd name="connsiteY3" fmla="*/ 174176 h 1044847"/>
                <a:gd name="connsiteX4" fmla="*/ 4666620 w 4666620"/>
                <a:gd name="connsiteY4" fmla="*/ 870671 h 1044847"/>
                <a:gd name="connsiteX5" fmla="*/ 4492444 w 4666620"/>
                <a:gd name="connsiteY5" fmla="*/ 1044847 h 1044847"/>
                <a:gd name="connsiteX6" fmla="*/ 174176 w 4666620"/>
                <a:gd name="connsiteY6" fmla="*/ 1044847 h 1044847"/>
                <a:gd name="connsiteX7" fmla="*/ 0 w 4666620"/>
                <a:gd name="connsiteY7" fmla="*/ 870671 h 1044847"/>
                <a:gd name="connsiteX8" fmla="*/ 0 w 4666620"/>
                <a:gd name="connsiteY8" fmla="*/ 174176 h 1044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66620" h="1044847">
                  <a:moveTo>
                    <a:pt x="0" y="174176"/>
                  </a:moveTo>
                  <a:cubicBezTo>
                    <a:pt x="0" y="77981"/>
                    <a:pt x="77981" y="0"/>
                    <a:pt x="174176" y="0"/>
                  </a:cubicBezTo>
                  <a:lnTo>
                    <a:pt x="4492444" y="0"/>
                  </a:lnTo>
                  <a:cubicBezTo>
                    <a:pt x="4588639" y="0"/>
                    <a:pt x="4666620" y="77981"/>
                    <a:pt x="4666620" y="174176"/>
                  </a:cubicBezTo>
                  <a:lnTo>
                    <a:pt x="4666620" y="870671"/>
                  </a:lnTo>
                  <a:cubicBezTo>
                    <a:pt x="4666620" y="966866"/>
                    <a:pt x="4588639" y="1044847"/>
                    <a:pt x="4492444" y="1044847"/>
                  </a:cubicBezTo>
                  <a:lnTo>
                    <a:pt x="174176" y="1044847"/>
                  </a:lnTo>
                  <a:cubicBezTo>
                    <a:pt x="77981" y="1044847"/>
                    <a:pt x="0" y="966866"/>
                    <a:pt x="0" y="870671"/>
                  </a:cubicBezTo>
                  <a:lnTo>
                    <a:pt x="0" y="174176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030" tIns="179030" rIns="179030" bIns="1790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US" sz="2000" kern="1200" dirty="0"/>
                <a:t>How can we engage college Boards more in risk awareness and mitigation?</a:t>
              </a: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CF3AB2A-B4B7-46AD-98BB-97D656935848}"/>
                </a:ext>
              </a:extLst>
            </p:cNvPr>
            <p:cNvSpPr/>
            <p:nvPr/>
          </p:nvSpPr>
          <p:spPr>
            <a:xfrm>
              <a:off x="1699794" y="5249674"/>
              <a:ext cx="5721185" cy="949861"/>
            </a:xfrm>
            <a:custGeom>
              <a:avLst/>
              <a:gdLst>
                <a:gd name="connsiteX0" fmla="*/ 0 w 4666620"/>
                <a:gd name="connsiteY0" fmla="*/ 174176 h 1044847"/>
                <a:gd name="connsiteX1" fmla="*/ 174176 w 4666620"/>
                <a:gd name="connsiteY1" fmla="*/ 0 h 1044847"/>
                <a:gd name="connsiteX2" fmla="*/ 4492444 w 4666620"/>
                <a:gd name="connsiteY2" fmla="*/ 0 h 1044847"/>
                <a:gd name="connsiteX3" fmla="*/ 4666620 w 4666620"/>
                <a:gd name="connsiteY3" fmla="*/ 174176 h 1044847"/>
                <a:gd name="connsiteX4" fmla="*/ 4666620 w 4666620"/>
                <a:gd name="connsiteY4" fmla="*/ 870671 h 1044847"/>
                <a:gd name="connsiteX5" fmla="*/ 4492444 w 4666620"/>
                <a:gd name="connsiteY5" fmla="*/ 1044847 h 1044847"/>
                <a:gd name="connsiteX6" fmla="*/ 174176 w 4666620"/>
                <a:gd name="connsiteY6" fmla="*/ 1044847 h 1044847"/>
                <a:gd name="connsiteX7" fmla="*/ 0 w 4666620"/>
                <a:gd name="connsiteY7" fmla="*/ 870671 h 1044847"/>
                <a:gd name="connsiteX8" fmla="*/ 0 w 4666620"/>
                <a:gd name="connsiteY8" fmla="*/ 174176 h 1044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66620" h="1044847">
                  <a:moveTo>
                    <a:pt x="0" y="174176"/>
                  </a:moveTo>
                  <a:cubicBezTo>
                    <a:pt x="0" y="77981"/>
                    <a:pt x="77981" y="0"/>
                    <a:pt x="174176" y="0"/>
                  </a:cubicBezTo>
                  <a:lnTo>
                    <a:pt x="4492444" y="0"/>
                  </a:lnTo>
                  <a:cubicBezTo>
                    <a:pt x="4588639" y="0"/>
                    <a:pt x="4666620" y="77981"/>
                    <a:pt x="4666620" y="174176"/>
                  </a:cubicBezTo>
                  <a:lnTo>
                    <a:pt x="4666620" y="870671"/>
                  </a:lnTo>
                  <a:cubicBezTo>
                    <a:pt x="4666620" y="966866"/>
                    <a:pt x="4588639" y="1044847"/>
                    <a:pt x="4492444" y="1044847"/>
                  </a:cubicBezTo>
                  <a:lnTo>
                    <a:pt x="174176" y="1044847"/>
                  </a:lnTo>
                  <a:cubicBezTo>
                    <a:pt x="77981" y="1044847"/>
                    <a:pt x="0" y="966866"/>
                    <a:pt x="0" y="870671"/>
                  </a:cubicBezTo>
                  <a:lnTo>
                    <a:pt x="0" y="174176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79030" tIns="179030" rIns="179030" bIns="1790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None/>
              </a:pPr>
              <a:r>
                <a:rPr lang="en-US" sz="2000" kern="1200" dirty="0"/>
                <a:t>What could DHE do about undermanaged risk?</a:t>
              </a:r>
            </a:p>
          </p:txBody>
        </p:sp>
      </p:grpSp>
      <p:sp>
        <p:nvSpPr>
          <p:cNvPr id="33" name="Title 32">
            <a:extLst>
              <a:ext uri="{FF2B5EF4-FFF2-40B4-BE49-F238E27FC236}">
                <a16:creationId xmlns:a16="http://schemas.microsoft.com/office/drawing/2014/main" id="{0D412ACF-F683-4C96-9955-90BA0EA38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r>
              <a:rPr lang="en-US" sz="2400" dirty="0"/>
              <a:t>Initial Charge: Four Questions</a:t>
            </a:r>
          </a:p>
        </p:txBody>
      </p:sp>
    </p:spTree>
    <p:extLst>
      <p:ext uri="{BB962C8B-B14F-4D97-AF65-F5344CB8AC3E}">
        <p14:creationId xmlns:p14="http://schemas.microsoft.com/office/powerpoint/2010/main" val="11372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56CC758-F895-4EA0-86DE-068CCF0B2322}"/>
              </a:ext>
            </a:extLst>
          </p:cNvPr>
          <p:cNvSpPr/>
          <p:nvPr/>
        </p:nvSpPr>
        <p:spPr>
          <a:xfrm>
            <a:off x="114300" y="1676400"/>
            <a:ext cx="8915400" cy="925661"/>
          </a:xfrm>
          <a:custGeom>
            <a:avLst/>
            <a:gdLst>
              <a:gd name="connsiteX0" fmla="*/ 0 w 8915400"/>
              <a:gd name="connsiteY0" fmla="*/ 0 h 842400"/>
              <a:gd name="connsiteX1" fmla="*/ 8915400 w 8915400"/>
              <a:gd name="connsiteY1" fmla="*/ 0 h 842400"/>
              <a:gd name="connsiteX2" fmla="*/ 8915400 w 8915400"/>
              <a:gd name="connsiteY2" fmla="*/ 842400 h 842400"/>
              <a:gd name="connsiteX3" fmla="*/ 0 w 8915400"/>
              <a:gd name="connsiteY3" fmla="*/ 842400 h 842400"/>
              <a:gd name="connsiteX4" fmla="*/ 0 w 8915400"/>
              <a:gd name="connsiteY4" fmla="*/ 0 h 84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15400" h="842400">
                <a:moveTo>
                  <a:pt x="0" y="0"/>
                </a:moveTo>
                <a:lnTo>
                  <a:pt x="8915400" y="0"/>
                </a:lnTo>
                <a:lnTo>
                  <a:pt x="8915400" y="842400"/>
                </a:lnTo>
                <a:lnTo>
                  <a:pt x="0" y="8424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en-US" sz="2000" kern="1200" dirty="0"/>
              <a:t>Risk of </a:t>
            </a:r>
            <a:r>
              <a:rPr lang="en-US" sz="2000" dirty="0"/>
              <a:t>f</a:t>
            </a:r>
            <a:r>
              <a:rPr lang="en-US" sz="2000" kern="1200" dirty="0"/>
              <a:t>urther </a:t>
            </a:r>
            <a:r>
              <a:rPr lang="en-US" sz="2000" dirty="0"/>
              <a:t>f</a:t>
            </a:r>
            <a:r>
              <a:rPr lang="en-US" sz="2000" kern="1200" dirty="0"/>
              <a:t>inancially </a:t>
            </a:r>
            <a:r>
              <a:rPr lang="en-US" sz="2000" dirty="0"/>
              <a:t>d</a:t>
            </a:r>
            <a:r>
              <a:rPr lang="en-US" sz="2000" kern="1200" dirty="0"/>
              <a:t>riven </a:t>
            </a:r>
            <a:r>
              <a:rPr lang="en-US" sz="2000" dirty="0"/>
              <a:t>c</a:t>
            </a:r>
            <a:r>
              <a:rPr lang="en-US" sz="2000" kern="1200" dirty="0"/>
              <a:t>losures is significant, ongoing and likely growing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7FE49FE-7C55-42E0-BD9F-ADD7CE7DF1D7}"/>
              </a:ext>
            </a:extLst>
          </p:cNvPr>
          <p:cNvSpPr/>
          <p:nvPr/>
        </p:nvSpPr>
        <p:spPr>
          <a:xfrm>
            <a:off x="114300" y="2936473"/>
            <a:ext cx="8915400" cy="842399"/>
          </a:xfrm>
          <a:custGeom>
            <a:avLst/>
            <a:gdLst>
              <a:gd name="connsiteX0" fmla="*/ 0 w 8915400"/>
              <a:gd name="connsiteY0" fmla="*/ 0 h 765817"/>
              <a:gd name="connsiteX1" fmla="*/ 8915400 w 8915400"/>
              <a:gd name="connsiteY1" fmla="*/ 0 h 765817"/>
              <a:gd name="connsiteX2" fmla="*/ 8915400 w 8915400"/>
              <a:gd name="connsiteY2" fmla="*/ 765817 h 765817"/>
              <a:gd name="connsiteX3" fmla="*/ 0 w 8915400"/>
              <a:gd name="connsiteY3" fmla="*/ 765817 h 765817"/>
              <a:gd name="connsiteX4" fmla="*/ 0 w 8915400"/>
              <a:gd name="connsiteY4" fmla="*/ 0 h 765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15400" h="765817">
                <a:moveTo>
                  <a:pt x="0" y="0"/>
                </a:moveTo>
                <a:lnTo>
                  <a:pt x="8915400" y="0"/>
                </a:lnTo>
                <a:lnTo>
                  <a:pt x="8915400" y="765817"/>
                </a:lnTo>
                <a:lnTo>
                  <a:pt x="0" y="7658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en-US" sz="2000" kern="1200" dirty="0"/>
              <a:t>Current measures (e.g. </a:t>
            </a:r>
            <a:r>
              <a:rPr lang="en-US" sz="2000" dirty="0"/>
              <a:t>Federal Financial Responsibility Composite Score</a:t>
            </a:r>
            <a:r>
              <a:rPr lang="en-US" sz="2000" kern="1200" dirty="0"/>
              <a:t>) and monitors (USED, accreditors, DHE) are insufficient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A876577-BD2D-440A-9AB0-5618C9D39092}"/>
              </a:ext>
            </a:extLst>
          </p:cNvPr>
          <p:cNvSpPr/>
          <p:nvPr/>
        </p:nvSpPr>
        <p:spPr>
          <a:xfrm>
            <a:off x="114300" y="4042799"/>
            <a:ext cx="8915400" cy="2438400"/>
          </a:xfrm>
          <a:custGeom>
            <a:avLst/>
            <a:gdLst>
              <a:gd name="connsiteX0" fmla="*/ 0 w 8915400"/>
              <a:gd name="connsiteY0" fmla="*/ 0 h 632911"/>
              <a:gd name="connsiteX1" fmla="*/ 8915400 w 8915400"/>
              <a:gd name="connsiteY1" fmla="*/ 0 h 632911"/>
              <a:gd name="connsiteX2" fmla="*/ 8915400 w 8915400"/>
              <a:gd name="connsiteY2" fmla="*/ 632911 h 632911"/>
              <a:gd name="connsiteX3" fmla="*/ 0 w 8915400"/>
              <a:gd name="connsiteY3" fmla="*/ 632911 h 632911"/>
              <a:gd name="connsiteX4" fmla="*/ 0 w 8915400"/>
              <a:gd name="connsiteY4" fmla="*/ 0 h 63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15400" h="632911">
                <a:moveTo>
                  <a:pt x="0" y="0"/>
                </a:moveTo>
                <a:lnTo>
                  <a:pt x="8915400" y="0"/>
                </a:lnTo>
                <a:lnTo>
                  <a:pt x="8915400" y="632911"/>
                </a:lnTo>
                <a:lnTo>
                  <a:pt x="0" y="6329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en-US" sz="2000" kern="1200" dirty="0"/>
              <a:t>The DHE should adopt a new process to identify and manage risk including</a:t>
            </a:r>
          </a:p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en-US" sz="2000" dirty="0"/>
              <a:t> - effective, confidential screening strategy to focus resources and limit burden</a:t>
            </a:r>
          </a:p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en-US" sz="2000" dirty="0"/>
              <a:t> - active, confidential monitoring approach for significantly at-risk colleges</a:t>
            </a:r>
          </a:p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en-US" sz="2000" dirty="0"/>
              <a:t> - requirement for contingency planning and student notification no later than December 1</a:t>
            </a:r>
            <a:r>
              <a:rPr lang="en-US" sz="2000" baseline="30000" dirty="0"/>
              <a:t>st</a:t>
            </a:r>
            <a:r>
              <a:rPr lang="en-US" sz="2000" dirty="0"/>
              <a:t> of each year if a school is judged financially uncertain to complete current </a:t>
            </a:r>
            <a:r>
              <a:rPr lang="en-US" sz="2000" b="1" i="1" dirty="0"/>
              <a:t>and</a:t>
            </a:r>
            <a:r>
              <a:rPr lang="en-US" sz="2000" dirty="0"/>
              <a:t> subsequent school year</a:t>
            </a:r>
          </a:p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endParaRPr lang="en-US" sz="2000" kern="1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87DB4A-36D0-4857-AB94-E71332CF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12725"/>
            <a:ext cx="8382000" cy="838200"/>
          </a:xfrm>
        </p:spPr>
        <p:txBody>
          <a:bodyPr/>
          <a:lstStyle/>
          <a:p>
            <a:r>
              <a:rPr lang="en-US" sz="2400" dirty="0"/>
              <a:t>Summary Conclusions</a:t>
            </a:r>
          </a:p>
        </p:txBody>
      </p:sp>
    </p:spTree>
    <p:extLst>
      <p:ext uri="{BB962C8B-B14F-4D97-AF65-F5344CB8AC3E}">
        <p14:creationId xmlns:p14="http://schemas.microsoft.com/office/powerpoint/2010/main" val="280292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4838700" y="5673006"/>
            <a:ext cx="3581400" cy="483503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err="1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1" y="5673006"/>
            <a:ext cx="3581400" cy="483503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err="1">
              <a:ln>
                <a:noFill/>
              </a:ln>
              <a:solidFill>
                <a:srgbClr val="64646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899160"/>
            <a:ext cx="4330700" cy="516636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113"/>
            <a:ext cx="8915400" cy="795337"/>
          </a:xfrm>
        </p:spPr>
        <p:txBody>
          <a:bodyPr/>
          <a:lstStyle/>
          <a:p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accent2"/>
                </a:solidFill>
              </a:rPr>
              <a:t>1. Pressures on higher education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Enrollment declines are likely to continue to disproportionately affect small schools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46116" y="1066800"/>
            <a:ext cx="1343269" cy="429846"/>
          </a:xfrm>
          <a:prstGeom prst="rect">
            <a:avLst/>
          </a:prstGeom>
          <a:noFill/>
        </p:spPr>
        <p:txBody>
          <a:bodyPr vert="horz" wrap="none" lIns="45720" tIns="45720" rIns="4572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NATIONAL Enrollment* trends by size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all degree-granting institutions,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FY11-FY17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78600"/>
            <a:ext cx="6629400" cy="279400"/>
          </a:xfrm>
          <a:prstGeom prst="rect">
            <a:avLst/>
          </a:prstGeom>
          <a:noFill/>
        </p:spPr>
        <p:txBody>
          <a:bodyPr vert="horz" wrap="square" lIns="45720" tIns="45720" rIns="4572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8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*Enrollment includes both graduate and undergraduate, public and private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8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Note: Buckets are based on 2010 enrollment (not fluid buckets); only institutions with non-zero enrollment in both 2010 and 2016 were considered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8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64646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IPEDS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838200"/>
            <a:ext cx="4330700" cy="516636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218116" y="1066800"/>
            <a:ext cx="1343269" cy="429846"/>
          </a:xfrm>
          <a:prstGeom prst="rect">
            <a:avLst/>
          </a:prstGeom>
          <a:noFill/>
        </p:spPr>
        <p:txBody>
          <a:bodyPr vert="horz" wrap="none" lIns="45720" tIns="45720" rIns="4572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MASSACHUSETTS Enrollment* trends by size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all degree-granting institutions,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FY11-FY17</a:t>
            </a:r>
          </a:p>
        </p:txBody>
      </p:sp>
    </p:spTree>
    <p:extLst>
      <p:ext uri="{BB962C8B-B14F-4D97-AF65-F5344CB8AC3E}">
        <p14:creationId xmlns:p14="http://schemas.microsoft.com/office/powerpoint/2010/main" val="137686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9063"/>
            <a:ext cx="9144000" cy="795337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1. Pressures on higher education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problem could be exacerbated with the upcoming dip in enrollment likely to result from the falling number of high school graduates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6096000"/>
            <a:ext cx="6629400" cy="280987"/>
          </a:xfrm>
        </p:spPr>
        <p:txBody>
          <a:bodyPr/>
          <a:lstStyle/>
          <a:p>
            <a:r>
              <a:rPr lang="en-US" sz="800" dirty="0"/>
              <a:t>Note: Birth rate is calculated as number of births per 1,000 people</a:t>
            </a:r>
          </a:p>
          <a:p>
            <a:r>
              <a:rPr lang="en-US" sz="800" dirty="0"/>
              <a:t>Source: Western Interstate Commission for Higher Education: Knocking at the College Door: Projections of High School Graduates, December 2016; The World Bank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5E8ACC2-BF74-4181-9E0E-C5978CF1BCFE}"/>
              </a:ext>
            </a:extLst>
          </p:cNvPr>
          <p:cNvGrpSpPr/>
          <p:nvPr/>
        </p:nvGrpSpPr>
        <p:grpSpPr>
          <a:xfrm>
            <a:off x="152400" y="1066800"/>
            <a:ext cx="8915400" cy="5275288"/>
            <a:chOff x="152400" y="1335824"/>
            <a:chExt cx="8915400" cy="5275288"/>
          </a:xfrm>
        </p:grpSpPr>
        <p:sp>
          <p:nvSpPr>
            <p:cNvPr id="34" name="Rectangle 33"/>
            <p:cNvSpPr/>
            <p:nvPr/>
          </p:nvSpPr>
          <p:spPr>
            <a:xfrm>
              <a:off x="5789933" y="2722193"/>
              <a:ext cx="957958" cy="2890596"/>
            </a:xfrm>
            <a:prstGeom prst="rect">
              <a:avLst/>
            </a:prstGeom>
            <a:solidFill>
              <a:schemeClr val="tx2">
                <a:lumMod val="9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64646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Great Recession Birthrate dip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444752"/>
              <a:ext cx="8915400" cy="516636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609386" y="1335824"/>
              <a:ext cx="6153829" cy="721576"/>
            </a:xfrm>
            <a:prstGeom prst="rect">
              <a:avLst/>
            </a:prstGeom>
          </p:spPr>
          <p:txBody>
            <a:bodyPr vert="horz" wrap="square" lIns="45720" tIns="0" rIns="0" bIns="0" rtlCol="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46464"/>
                </a:buClr>
                <a:buSzPct val="70000"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Total public and private high school graduates in the United States and Massachusetts,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46464"/>
                </a:buClr>
                <a:buSzPct val="70000"/>
                <a:buFontTx/>
                <a:buNone/>
                <a:tabLst/>
                <a:defRPr/>
              </a:pPr>
              <a:r>
                <a:rPr kumimoji="0" lang="en-US" sz="11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indexed to 2005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46464"/>
                </a:buClr>
                <a:buSzPct val="70000"/>
                <a:buFontTx/>
                <a:buNone/>
                <a:tabLst/>
                <a:defRPr/>
              </a:pPr>
              <a:r>
                <a:rPr kumimoji="0" lang="en-US" sz="11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2000-2031F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235894" y="2060336"/>
              <a:ext cx="0" cy="3648456"/>
            </a:xfrm>
            <a:prstGeom prst="line">
              <a:avLst/>
            </a:prstGeom>
            <a:ln w="9525">
              <a:solidFill>
                <a:schemeClr val="accent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912283" y="2060336"/>
              <a:ext cx="323611" cy="304800"/>
            </a:xfrm>
            <a:prstGeom prst="rect">
              <a:avLst/>
            </a:prstGeom>
          </p:spPr>
          <p:txBody>
            <a:bodyPr vert="horz" wrap="square" lIns="45720" tIns="0" rIns="0" bIns="0" rtlCol="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46464"/>
                </a:buClr>
                <a:buSzPct val="70000"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64646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26369" y="2060336"/>
              <a:ext cx="323611" cy="304800"/>
            </a:xfrm>
            <a:prstGeom prst="rect">
              <a:avLst/>
            </a:prstGeom>
          </p:spPr>
          <p:txBody>
            <a:bodyPr vert="horz" wrap="square" lIns="45720" tIns="0" rIns="0" bIns="0" rtlCol="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46464"/>
                </a:buClr>
                <a:buSzPct val="70000"/>
                <a:buFontTx/>
                <a:buNone/>
                <a:tabLst/>
                <a:defRPr/>
              </a:pPr>
              <a:r>
                <a:rPr kumimoji="0" lang="en-US" sz="1100" b="0" i="1" u="none" strike="noStrike" kern="1200" cap="none" spc="0" normalizeH="0" baseline="0" noProof="0" dirty="0">
                  <a:ln>
                    <a:noFill/>
                  </a:ln>
                  <a:solidFill>
                    <a:srgbClr val="64646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2968872" y="3657600"/>
              <a:ext cx="0" cy="228600"/>
            </a:xfrm>
            <a:prstGeom prst="lin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972036" y="3657600"/>
              <a:ext cx="4149505" cy="0"/>
            </a:xfrm>
            <a:prstGeom prst="lin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142286" y="3683976"/>
              <a:ext cx="6924" cy="1661930"/>
            </a:xfrm>
            <a:prstGeom prst="line">
              <a:avLst/>
            </a:prstGeom>
            <a:ln w="9525">
              <a:solidFill>
                <a:schemeClr val="accent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5747240" y="2391512"/>
              <a:ext cx="0" cy="530464"/>
            </a:xfrm>
            <a:prstGeom prst="lin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757903" y="2391512"/>
              <a:ext cx="1391307" cy="0"/>
            </a:xfrm>
            <a:prstGeom prst="lin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142288" y="2391512"/>
              <a:ext cx="0" cy="1752600"/>
            </a:xfrm>
            <a:prstGeom prst="line">
              <a:avLst/>
            </a:prstGeom>
            <a:ln w="9525">
              <a:solidFill>
                <a:schemeClr val="accent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angular Callout 2"/>
            <p:cNvSpPr/>
            <p:nvPr/>
          </p:nvSpPr>
          <p:spPr>
            <a:xfrm>
              <a:off x="1646562" y="4431506"/>
              <a:ext cx="1828800" cy="914400"/>
            </a:xfrm>
            <a:prstGeom prst="wedgeRectCallout">
              <a:avLst>
                <a:gd name="adj1" fmla="val 22436"/>
                <a:gd name="adj2" fmla="val -7980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64646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 graduates peaked in 2012, declining by 11% to the trough projected for 2030</a:t>
              </a:r>
            </a:p>
          </p:txBody>
        </p:sp>
        <p:sp>
          <p:nvSpPr>
            <p:cNvPr id="15" name="Rectangular Callout 14"/>
            <p:cNvSpPr/>
            <p:nvPr/>
          </p:nvSpPr>
          <p:spPr>
            <a:xfrm>
              <a:off x="6084058" y="1634557"/>
              <a:ext cx="2567573" cy="694900"/>
            </a:xfrm>
            <a:prstGeom prst="wedgeRectCallout">
              <a:avLst>
                <a:gd name="adj1" fmla="val -59303"/>
                <a:gd name="adj2" fmla="val 4731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64646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Nationwide birthrates peaked just before the recession at 14.3 per 1,000 people in 2007, dropping by 13% to the trough in 2030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98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113"/>
            <a:ext cx="8915400" cy="795337"/>
          </a:xfrm>
          <a:prstGeom prst="rect">
            <a:avLst/>
          </a:prstGeom>
        </p:spPr>
        <p:txBody>
          <a:bodyPr/>
          <a:lstStyle/>
          <a:p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accent2"/>
                </a:solidFill>
              </a:rPr>
              <a:t>1. Pressures on higher education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With 15 closures and mergers in the past 5 years, the Commonwealth is currently seeing the impact of these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38137" y="1779588"/>
            <a:ext cx="8501063" cy="428307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solidFill>
                  <a:schemeClr val="accent2"/>
                </a:solidFill>
              </a:rPr>
              <a:t>8</a:t>
            </a:r>
            <a:r>
              <a:rPr lang="en-US" sz="3000" dirty="0"/>
              <a:t> </a:t>
            </a:r>
            <a:r>
              <a:rPr lang="en-US" sz="1600" dirty="0"/>
              <a:t>completed institutional </a:t>
            </a:r>
            <a:r>
              <a:rPr lang="en-US" sz="1600" b="1" dirty="0">
                <a:solidFill>
                  <a:schemeClr val="accent2"/>
                </a:solidFill>
              </a:rPr>
              <a:t>closures</a:t>
            </a:r>
          </a:p>
          <a:p>
            <a:pPr marL="342900" lvl="2" indent="0">
              <a:buNone/>
            </a:pPr>
            <a:r>
              <a:rPr lang="en-US" sz="1600" dirty="0"/>
              <a:t>Sanford Brown College; Marian Court College; Le Cordon Bleu; ITT Technical Institutes; New England Institute of Art; Mount Ida College; University of Phoenix and Atlantic Union College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b="1" dirty="0">
                <a:solidFill>
                  <a:schemeClr val="accent2"/>
                </a:solidFill>
              </a:rPr>
              <a:t>7</a:t>
            </a:r>
            <a:r>
              <a:rPr lang="en-US" sz="1600" dirty="0"/>
              <a:t> completed closures due to </a:t>
            </a:r>
            <a:r>
              <a:rPr lang="en-US" sz="1600" b="1" dirty="0">
                <a:solidFill>
                  <a:schemeClr val="accent2"/>
                </a:solidFill>
              </a:rPr>
              <a:t>mergers</a:t>
            </a:r>
          </a:p>
          <a:p>
            <a:pPr marL="342900" lvl="2" indent="0">
              <a:buNone/>
            </a:pPr>
            <a:r>
              <a:rPr lang="en-US" sz="1600" dirty="0"/>
              <a:t>School of the Museum of Fine Arts; New England College of Acupuncture; Boston Conservatory; Episcopal Divinity School; National Graduate School of Quality Management; Wheelock College; Andover Newton Theological Seminary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3000" b="1" dirty="0">
                <a:solidFill>
                  <a:schemeClr val="accent2"/>
                </a:solidFill>
              </a:rPr>
              <a:t>1</a:t>
            </a:r>
            <a:r>
              <a:rPr lang="en-US" sz="1600" b="1" dirty="0">
                <a:solidFill>
                  <a:schemeClr val="accent2"/>
                </a:solidFill>
              </a:rPr>
              <a:t> </a:t>
            </a:r>
            <a:r>
              <a:rPr lang="en-US" sz="1600" dirty="0"/>
              <a:t>pending institutional </a:t>
            </a:r>
            <a:r>
              <a:rPr lang="en-US" sz="1600" b="1" dirty="0">
                <a:solidFill>
                  <a:schemeClr val="accent2"/>
                </a:solidFill>
              </a:rPr>
              <a:t>closure</a:t>
            </a:r>
          </a:p>
          <a:p>
            <a:pPr marL="342900" lvl="2" indent="0">
              <a:buNone/>
            </a:pPr>
            <a:r>
              <a:rPr lang="en-US" sz="1600" dirty="0"/>
              <a:t>Newbury College </a:t>
            </a:r>
          </a:p>
          <a:p>
            <a:pPr marL="171450" lvl="1" indent="0">
              <a:buNone/>
            </a:pP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6248400"/>
            <a:ext cx="6629400" cy="280987"/>
          </a:xfrm>
        </p:spPr>
        <p:txBody>
          <a:bodyPr/>
          <a:lstStyle/>
          <a:p>
            <a:r>
              <a:rPr lang="en-US" sz="800" dirty="0"/>
              <a:t>*List may not be fully comprehensive of all activity</a:t>
            </a:r>
          </a:p>
          <a:p>
            <a:r>
              <a:rPr lang="en-US" sz="800" dirty="0"/>
              <a:t>Source: MA Department of Higher Education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219200"/>
            <a:ext cx="8505533" cy="457200"/>
          </a:xfrm>
          <a:prstGeom prst="rect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Massachusetts Context: Observed Closure/Merger Activity in Last 5 Years*</a:t>
            </a:r>
          </a:p>
        </p:txBody>
      </p:sp>
    </p:spTree>
    <p:extLst>
      <p:ext uri="{BB962C8B-B14F-4D97-AF65-F5344CB8AC3E}">
        <p14:creationId xmlns:p14="http://schemas.microsoft.com/office/powerpoint/2010/main" val="310660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8915400" cy="795337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1. Pressures on higher education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Of the remaining private institutions in MA, a substantial number show problematic financial health across multiple measures, with growing risk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0" y="6080125"/>
            <a:ext cx="8458200" cy="854075"/>
          </a:xfrm>
        </p:spPr>
        <p:txBody>
          <a:bodyPr/>
          <a:lstStyle/>
          <a:p>
            <a:r>
              <a:rPr lang="en-US" sz="800" dirty="0"/>
              <a:t>Note: Forbes financial grades are based on endowment assets per FTE, primary reserve ratio, viability ratio, core operating margin, tuition as a percentage of core revenues, return on assets, admission yield, percent freshman getting institutional grants, and instruction expenses per FTE; MA private nonprofit 4-year institutions” include Baccalaureate Colleges, Master’s Colleges and Universities, Research Universities, and Specialty Schools from the Carnegie Classification system; “Revenue” includes temporarily restricted assets, graduate revenue, private gifts, and other revenue as defined by IPEDS</a:t>
            </a:r>
          </a:p>
          <a:p>
            <a:r>
              <a:rPr lang="en-US" sz="800" dirty="0"/>
              <a:t>Source: Moody’s; IPEDS; Forbes; US Department of Education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6B8331-8494-4A70-9C0E-E0C3E620D6F1}"/>
              </a:ext>
            </a:extLst>
          </p:cNvPr>
          <p:cNvGrpSpPr/>
          <p:nvPr/>
        </p:nvGrpSpPr>
        <p:grpSpPr>
          <a:xfrm>
            <a:off x="198151" y="990600"/>
            <a:ext cx="8767322" cy="2464357"/>
            <a:chOff x="198151" y="914400"/>
            <a:chExt cx="8767322" cy="2464357"/>
          </a:xfrm>
        </p:grpSpPr>
        <p:sp>
          <p:nvSpPr>
            <p:cNvPr id="22" name="Rectangle 21"/>
            <p:cNvSpPr/>
            <p:nvPr/>
          </p:nvSpPr>
          <p:spPr>
            <a:xfrm>
              <a:off x="198151" y="1452590"/>
              <a:ext cx="2744520" cy="959293"/>
            </a:xfrm>
            <a:prstGeom prst="rect">
              <a:avLst/>
            </a:prstGeom>
            <a:solidFill>
              <a:srgbClr val="FBD2C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24%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of institutions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1152" y="914858"/>
              <a:ext cx="2744520" cy="546049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Declining enrollment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8152" y="2408819"/>
              <a:ext cx="2744520" cy="967781"/>
            </a:xfrm>
            <a:prstGeom prst="rect">
              <a:avLst/>
            </a:prstGeom>
            <a:solidFill>
              <a:srgbClr val="DDDD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171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8080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24% of MA private nonprofit 4-year institutions saw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decreases in enrollment by over 10% between 2011 and 2016, up from 8% of institutions during the prior 5 year period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14268" y="1454746"/>
              <a:ext cx="2964147" cy="959293"/>
            </a:xfrm>
            <a:prstGeom prst="rect">
              <a:avLst/>
            </a:prstGeom>
            <a:solidFill>
              <a:srgbClr val="FBD2C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34%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of institutions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14268" y="914400"/>
              <a:ext cx="2964147" cy="546049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Revenue growth not keeping pace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with expense growth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114267" y="2410976"/>
              <a:ext cx="2964149" cy="967781"/>
            </a:xfrm>
            <a:prstGeom prst="rect">
              <a:avLst/>
            </a:prstGeom>
            <a:solidFill>
              <a:srgbClr val="DDDD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171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8080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34% of MA private nonprofit 4-year institutions saw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expenses increase by 5pp or more above revenues in 2016 compared to 2011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220953" y="1454746"/>
              <a:ext cx="2744520" cy="959293"/>
            </a:xfrm>
            <a:prstGeom prst="rect">
              <a:avLst/>
            </a:prstGeom>
            <a:solidFill>
              <a:srgbClr val="FBD2C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30%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of institutions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20953" y="914400"/>
              <a:ext cx="2744520" cy="546049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Low Forbes financial grades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220953" y="2409277"/>
              <a:ext cx="2744520" cy="967781"/>
            </a:xfrm>
            <a:prstGeom prst="rect">
              <a:avLst/>
            </a:prstGeom>
            <a:solidFill>
              <a:srgbClr val="DDDD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171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8080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30% of MA private nonprofit 4-year institutions with Forbes financial health grades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received a 1.75 GPA or below in the 2017 report, up from 24% in 2014, the earliest available scores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50DCD0D-5313-465C-8570-9A118067E180}"/>
              </a:ext>
            </a:extLst>
          </p:cNvPr>
          <p:cNvGrpSpPr/>
          <p:nvPr/>
        </p:nvGrpSpPr>
        <p:grpSpPr>
          <a:xfrm>
            <a:off x="1295400" y="3474928"/>
            <a:ext cx="6324600" cy="2544872"/>
            <a:chOff x="1295400" y="3627328"/>
            <a:chExt cx="6324600" cy="2544872"/>
          </a:xfrm>
        </p:grpSpPr>
        <p:sp>
          <p:nvSpPr>
            <p:cNvPr id="34" name="Rectangle 33"/>
            <p:cNvSpPr/>
            <p:nvPr/>
          </p:nvSpPr>
          <p:spPr>
            <a:xfrm>
              <a:off x="4673559" y="4169509"/>
              <a:ext cx="2946441" cy="951919"/>
            </a:xfrm>
            <a:prstGeom prst="rect">
              <a:avLst/>
            </a:prstGeom>
            <a:solidFill>
              <a:srgbClr val="FBD2C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14%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of institutions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673560" y="3627328"/>
              <a:ext cx="2946440" cy="546049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Increase in low US Dept. of Ed (USED) financial responsibility scores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673560" y="5119499"/>
              <a:ext cx="2946440" cy="1052701"/>
            </a:xfrm>
            <a:prstGeom prst="rect">
              <a:avLst/>
            </a:prstGeom>
            <a:solidFill>
              <a:srgbClr val="DDDD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171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8080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14% of MA private nonprofit 4-year institutions received DOE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score of 1.5 or below in 2016 versus 9% in 2011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295401" y="4173377"/>
              <a:ext cx="2946440" cy="951919"/>
            </a:xfrm>
            <a:prstGeom prst="rect">
              <a:avLst/>
            </a:prstGeom>
            <a:solidFill>
              <a:srgbClr val="FBD2C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31%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of institutions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295400" y="3631041"/>
              <a:ext cx="2946440" cy="546049"/>
            </a:xfrm>
            <a:prstGeom prst="rect">
              <a:avLst/>
            </a:prstGeom>
            <a:solidFill>
              <a:srgbClr val="C0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Declining US Dept. of Ed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financial responsibility scores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95400" y="5112719"/>
              <a:ext cx="2946440" cy="1052701"/>
            </a:xfrm>
            <a:prstGeom prst="rect">
              <a:avLst/>
            </a:prstGeom>
            <a:solidFill>
              <a:srgbClr val="DDDDD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1714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8080"/>
                </a:buClr>
                <a:buSzPct val="75000"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31% of MA private nonprofit 4-year institutions saw a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decline in average DOE score in the 5 year period ending 2016 versus the 5 year period ending 2011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701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6400800"/>
            <a:ext cx="6934200" cy="280987"/>
          </a:xfrm>
        </p:spPr>
        <p:txBody>
          <a:bodyPr/>
          <a:lstStyle/>
          <a:p>
            <a:r>
              <a:rPr lang="en-US" sz="800" dirty="0"/>
              <a:t>Source: Boston Globe, Fox 42 KPTM, Oregon Public Broadcasting, ABC 10News, Patch, Newsday, BSU Daily News, VT Digger, Boston Herald, Boston Business Journal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633" y="-76200"/>
            <a:ext cx="9028167" cy="1250950"/>
          </a:xfrm>
        </p:spPr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 2. Oversight and metrics</a:t>
            </a:r>
            <a:br>
              <a:rPr lang="en-US" sz="2000" dirty="0">
                <a:solidFill>
                  <a:schemeClr val="accent2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Closures lead to a number of damaging consequences for students. Oversight can play an important role in preventing or managing these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09842" y="1848372"/>
            <a:ext cx="4114800" cy="275161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Financial Loss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876620" y="1848372"/>
            <a:ext cx="4114800" cy="275161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Negative Effect on Resume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9842" y="1076576"/>
            <a:ext cx="8791867" cy="228600"/>
          </a:xfrm>
          <a:prstGeom prst="rect">
            <a:avLst/>
          </a:prstGeom>
          <a:solidFill>
            <a:srgbClr val="FF82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chemeClr val="tx2"/>
                </a:solidFill>
              </a:rPr>
              <a:t>Reactions to Recent College Closures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09842" y="1370728"/>
            <a:ext cx="8791867" cy="400161"/>
          </a:xfrm>
          <a:prstGeom prst="rect">
            <a:avLst/>
          </a:prstGeom>
          <a:solidFill>
            <a:srgbClr val="00206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300" b="1" dirty="0">
                <a:solidFill>
                  <a:schemeClr val="bg1"/>
                </a:solidFill>
              </a:rPr>
              <a:t>Students are harmed when institutions close with little notice or without effective planning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28469" y="2249439"/>
            <a:ext cx="3590779" cy="401350"/>
          </a:xfrm>
          <a:prstGeom prst="rect">
            <a:avLst/>
          </a:prstGeom>
        </p:spPr>
        <p:txBody>
          <a:bodyPr vert="horz" wrap="square" lIns="45720" tIns="0" rIns="0" bIns="0" rtlCol="0" anchor="t" anchorCtr="0">
            <a:noAutofit/>
          </a:bodyPr>
          <a:lstStyle/>
          <a:p>
            <a:pPr marL="171450" indent="-171450">
              <a:buClr>
                <a:schemeClr val="bg1"/>
              </a:buClr>
              <a:buSzPct val="70000"/>
              <a:buFont typeface="Arial" panose="020B0604020202020204" pitchFamily="34" charset="0"/>
              <a:buChar char="►"/>
            </a:pPr>
            <a:endParaRPr lang="en-US" sz="1100" dirty="0"/>
          </a:p>
        </p:txBody>
      </p:sp>
      <p:grpSp>
        <p:nvGrpSpPr>
          <p:cNvPr id="4" name="Group 3"/>
          <p:cNvGrpSpPr/>
          <p:nvPr/>
        </p:nvGrpSpPr>
        <p:grpSpPr>
          <a:xfrm>
            <a:off x="196684" y="2226069"/>
            <a:ext cx="4141116" cy="1049108"/>
            <a:chOff x="183526" y="2288329"/>
            <a:chExt cx="4141116" cy="1049108"/>
          </a:xfrm>
        </p:grpSpPr>
        <p:pic>
          <p:nvPicPr>
            <p:cNvPr id="23" name="Picture 13" descr="C:\Documents and Settings\belindam\Desktop\torn_paper_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3526" y="2288329"/>
              <a:ext cx="4141116" cy="103698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/>
              </a:solidFill>
            </a:ln>
          </p:spPr>
        </p:pic>
        <p:sp>
          <p:nvSpPr>
            <p:cNvPr id="21" name="Rectangle 20"/>
            <p:cNvSpPr/>
            <p:nvPr/>
          </p:nvSpPr>
          <p:spPr>
            <a:xfrm>
              <a:off x="315667" y="2398718"/>
              <a:ext cx="3876833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71450">
                <a:buClr>
                  <a:schemeClr val="accent1"/>
                </a:buClr>
                <a:buSzPct val="75000"/>
              </a:pPr>
              <a:r>
                <a:rPr lang="en-US" sz="1100" i="1" dirty="0"/>
                <a:t>“She was offered several lucrative scholarships, which is why we decided on that school. Other programs are going to cost us up to $17k more a year” </a:t>
              </a:r>
              <a:br>
                <a:rPr lang="en-US" sz="1100" dirty="0"/>
              </a:br>
              <a:r>
                <a:rPr lang="en-US" sz="1100" dirty="0"/>
                <a:t>– Parent of freshman at closing institution, </a:t>
              </a:r>
              <a:r>
                <a:rPr lang="en-US" sz="1100" i="1" dirty="0"/>
                <a:t>Patch </a:t>
              </a:r>
              <a:r>
                <a:rPr lang="en-US" sz="1100" dirty="0"/>
                <a:t>(2016)</a:t>
              </a:r>
            </a:p>
            <a:p>
              <a:pPr marL="171450" indent="-171450" defTabSz="171450">
                <a:buClr>
                  <a:srgbClr val="000000"/>
                </a:buClr>
                <a:buSzPct val="75000"/>
                <a:buChar char="►"/>
              </a:pPr>
              <a:endParaRPr lang="en-US" sz="11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60450" y="2226069"/>
            <a:ext cx="4167717" cy="1036981"/>
            <a:chOff x="4852750" y="2326077"/>
            <a:chExt cx="4167717" cy="1036981"/>
          </a:xfrm>
        </p:grpSpPr>
        <p:pic>
          <p:nvPicPr>
            <p:cNvPr id="25" name="Picture 13" descr="C:\Documents and Settings\belindam\Desktop\torn_paper_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52750" y="2326077"/>
              <a:ext cx="4167717" cy="103698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/>
              </a:solidFill>
            </a:ln>
          </p:spPr>
        </p:pic>
        <p:sp>
          <p:nvSpPr>
            <p:cNvPr id="26" name="Rectangle 25"/>
            <p:cNvSpPr/>
            <p:nvPr/>
          </p:nvSpPr>
          <p:spPr>
            <a:xfrm>
              <a:off x="4998191" y="2398718"/>
              <a:ext cx="3876833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71450">
                <a:buClr>
                  <a:schemeClr val="accent1"/>
                </a:buClr>
                <a:buSzPct val="75000"/>
              </a:pPr>
              <a:endParaRPr lang="en-US" sz="1100" i="1" dirty="0"/>
            </a:p>
            <a:p>
              <a:pPr defTabSz="171450">
                <a:buClr>
                  <a:schemeClr val="accent1"/>
                </a:buClr>
                <a:buSzPct val="75000"/>
              </a:pPr>
              <a:r>
                <a:rPr lang="en-US" sz="1100" i="1" dirty="0"/>
                <a:t>“I wonder if my degree will still be valid [when the school closes]”  </a:t>
              </a:r>
              <a:br>
                <a:rPr lang="en-US" sz="1100" dirty="0"/>
              </a:br>
              <a:r>
                <a:rPr lang="en-US" sz="1100" dirty="0"/>
                <a:t>– Senior at closing institution, </a:t>
              </a:r>
              <a:r>
                <a:rPr lang="en-US" sz="1100" i="1" dirty="0"/>
                <a:t>Newsday</a:t>
              </a:r>
              <a:r>
                <a:rPr lang="en-US" sz="1100" dirty="0"/>
                <a:t> (2016)</a:t>
              </a:r>
            </a:p>
            <a:p>
              <a:pPr defTabSz="171450">
                <a:buClr>
                  <a:srgbClr val="000000"/>
                </a:buClr>
                <a:buSzPct val="75000"/>
              </a:pPr>
              <a:endParaRPr lang="en-US" sz="11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09842" y="3386494"/>
            <a:ext cx="4114800" cy="275161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Time Wasted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76620" y="3386494"/>
            <a:ext cx="4114800" cy="275161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Loss of Personal Fit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3526" y="3863402"/>
            <a:ext cx="4141116" cy="1036981"/>
            <a:chOff x="183526" y="4039861"/>
            <a:chExt cx="4141116" cy="1036981"/>
          </a:xfrm>
        </p:grpSpPr>
        <p:pic>
          <p:nvPicPr>
            <p:cNvPr id="29" name="Picture 13" descr="C:\Documents and Settings\belindam\Desktop\torn_paper_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3526" y="4039861"/>
              <a:ext cx="4141116" cy="103698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/>
              </a:solidFill>
            </a:ln>
          </p:spPr>
        </p:pic>
        <p:sp>
          <p:nvSpPr>
            <p:cNvPr id="31" name="Rectangle 30"/>
            <p:cNvSpPr/>
            <p:nvPr/>
          </p:nvSpPr>
          <p:spPr>
            <a:xfrm>
              <a:off x="315667" y="4150250"/>
              <a:ext cx="387683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71450">
                <a:buClr>
                  <a:schemeClr val="accent1"/>
                </a:buClr>
                <a:buSzPct val="75000"/>
              </a:pPr>
              <a:r>
                <a:rPr lang="en-US" sz="1100" i="1" dirty="0"/>
                <a:t>“As freshmen, we thought we’d be done filling out college applications, and now we have to go back and fill out more” </a:t>
              </a:r>
              <a:br>
                <a:rPr lang="en-US" sz="1100" i="1" dirty="0"/>
              </a:br>
              <a:r>
                <a:rPr lang="en-US" sz="1100" dirty="0"/>
                <a:t>– Freshman at closing NY institution, </a:t>
              </a:r>
              <a:r>
                <a:rPr lang="en-US" sz="1100" i="1" dirty="0"/>
                <a:t>On Campus Newspaper </a:t>
              </a:r>
              <a:r>
                <a:rPr lang="en-US" sz="1100" dirty="0"/>
                <a:t>(2017)</a:t>
              </a:r>
              <a:endParaRPr lang="en-US" sz="1100" b="1" i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86909" y="3863402"/>
            <a:ext cx="4167717" cy="1036981"/>
            <a:chOff x="4852750" y="4077609"/>
            <a:chExt cx="4167717" cy="1036981"/>
          </a:xfrm>
        </p:grpSpPr>
        <p:pic>
          <p:nvPicPr>
            <p:cNvPr id="30" name="Picture 13" descr="C:\Documents and Settings\belindam\Desktop\torn_paper_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52750" y="4077609"/>
              <a:ext cx="4167717" cy="103698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/>
              </a:solidFill>
            </a:ln>
          </p:spPr>
        </p:pic>
        <p:sp>
          <p:nvSpPr>
            <p:cNvPr id="32" name="Rectangle 31"/>
            <p:cNvSpPr/>
            <p:nvPr/>
          </p:nvSpPr>
          <p:spPr>
            <a:xfrm>
              <a:off x="4998191" y="4200436"/>
              <a:ext cx="3876833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71450">
                <a:buClr>
                  <a:schemeClr val="accent1"/>
                </a:buClr>
                <a:buSzPct val="75000"/>
              </a:pPr>
              <a:r>
                <a:rPr lang="en-US" sz="1100" i="1" dirty="0"/>
                <a:t>“[Other schools] didn’t fit me because I was working. This school was flexible and we had a lot of support here” </a:t>
              </a:r>
              <a:br>
                <a:rPr lang="en-US" sz="1100" i="1" dirty="0"/>
              </a:br>
              <a:r>
                <a:rPr lang="en-US" sz="1100" dirty="0"/>
                <a:t>–</a:t>
              </a:r>
              <a:r>
                <a:rPr lang="en-US" sz="1100" i="1" dirty="0"/>
                <a:t> </a:t>
              </a:r>
              <a:r>
                <a:rPr lang="en-US" sz="1100" dirty="0"/>
                <a:t>Student at closing institution, </a:t>
              </a:r>
              <a:r>
                <a:rPr lang="en-US" sz="1100" i="1" dirty="0"/>
                <a:t>Local Newspaper </a:t>
              </a:r>
              <a:r>
                <a:rPr lang="en-US" sz="1100" dirty="0"/>
                <a:t>(2016)</a:t>
              </a:r>
            </a:p>
          </p:txBody>
        </p:sp>
      </p:grpSp>
      <p:sp>
        <p:nvSpPr>
          <p:cNvPr id="33" name="Rectangle 32"/>
          <p:cNvSpPr/>
          <p:nvPr/>
        </p:nvSpPr>
        <p:spPr>
          <a:xfrm>
            <a:off x="209842" y="5151756"/>
            <a:ext cx="4114800" cy="275161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Inconvenient Location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00803" y="5488608"/>
            <a:ext cx="4141116" cy="835992"/>
            <a:chOff x="2529129" y="5753149"/>
            <a:chExt cx="4141116" cy="835992"/>
          </a:xfrm>
        </p:grpSpPr>
        <p:pic>
          <p:nvPicPr>
            <p:cNvPr id="34" name="Picture 13" descr="C:\Documents and Settings\belindam\Desktop\torn_paper_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29129" y="5753149"/>
              <a:ext cx="4141116" cy="83599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/>
              </a:solidFill>
            </a:ln>
          </p:spPr>
        </p:pic>
        <p:sp>
          <p:nvSpPr>
            <p:cNvPr id="35" name="Rectangle 34"/>
            <p:cNvSpPr/>
            <p:nvPr/>
          </p:nvSpPr>
          <p:spPr>
            <a:xfrm>
              <a:off x="2661270" y="5863537"/>
              <a:ext cx="3876833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71450">
                <a:buClr>
                  <a:srgbClr val="808080"/>
                </a:buClr>
                <a:buSzPct val="75000"/>
              </a:pPr>
              <a:r>
                <a:rPr lang="en-US" sz="1100" i="1" dirty="0"/>
                <a:t>“Students will be automatically accepted for fall enrollment at [other institution]– more than 50 miles away”	</a:t>
              </a:r>
              <a:r>
                <a:rPr lang="en-US" sz="1100" dirty="0"/>
                <a:t> </a:t>
              </a:r>
              <a:br>
                <a:rPr lang="en-US" sz="1100" dirty="0"/>
              </a:br>
              <a:r>
                <a:rPr lang="en-US" sz="1100" dirty="0"/>
                <a:t>– </a:t>
              </a:r>
              <a:r>
                <a:rPr lang="en-US" sz="1100" i="1" dirty="0"/>
                <a:t>National Newspaper </a:t>
              </a:r>
              <a:r>
                <a:rPr lang="en-US" sz="1100" dirty="0"/>
                <a:t>(2018)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4876620" y="5151756"/>
            <a:ext cx="4114800" cy="275161"/>
          </a:xfrm>
          <a:prstGeom prst="rect">
            <a:avLst/>
          </a:prstGeom>
          <a:solidFill>
            <a:srgbClr val="00B0F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Specialized Majors 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848335" y="5488608"/>
            <a:ext cx="4141116" cy="835992"/>
            <a:chOff x="2529129" y="5753149"/>
            <a:chExt cx="4141116" cy="835992"/>
          </a:xfrm>
        </p:grpSpPr>
        <p:pic>
          <p:nvPicPr>
            <p:cNvPr id="38" name="Picture 13" descr="C:\Documents and Settings\belindam\Desktop\torn_paper_6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29129" y="5753149"/>
              <a:ext cx="4141116" cy="83599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2"/>
              </a:solidFill>
            </a:ln>
          </p:spPr>
        </p:pic>
        <p:sp>
          <p:nvSpPr>
            <p:cNvPr id="39" name="Rectangle 38"/>
            <p:cNvSpPr/>
            <p:nvPr/>
          </p:nvSpPr>
          <p:spPr>
            <a:xfrm>
              <a:off x="2661270" y="5863537"/>
              <a:ext cx="3876833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71450">
                <a:buClr>
                  <a:srgbClr val="808080"/>
                </a:buClr>
                <a:buSzPct val="75000"/>
              </a:pPr>
              <a:r>
                <a:rPr lang="en-US" sz="1100" i="1" dirty="0"/>
                <a:t>“I chose [institution] because it was the best school for my major, and now I am left without an institution”</a:t>
              </a:r>
              <a:br>
                <a:rPr lang="en-US" sz="1100" dirty="0"/>
              </a:br>
              <a:r>
                <a:rPr lang="en-US" sz="1100" dirty="0"/>
                <a:t>– </a:t>
              </a:r>
              <a:r>
                <a:rPr lang="en-US" sz="1100" i="1" dirty="0"/>
                <a:t>City Business Journal </a:t>
              </a:r>
              <a:r>
                <a:rPr lang="en-US" sz="1100" dirty="0"/>
                <a:t>(2018)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07846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PICTURE"/>
  <p:tag name="MEKKO" val="MekkoChart"/>
  <p:tag name="MEKKOEXCEL6" val="False"/>
  <p:tag name="MEKKOEXCEL7" val="False"/>
  <p:tag name="MEKKOEXCEL8" val="False"/>
  <p:tag name="MEKKOXML1" val="4HooU0THZk28POP9trq+pbTvvzd/gcV8t56cq85kb3NDTsUhojRA0EsgEHHMH7oYP1SYpn09ysXVivguJdhTvfyVMsBLTGvcX7WPTor/CmUU3Q/nBUFd6ZmJDClxE7IfCl9NLE9X/JsMuzsL8Gl2s31ekv72TyikwFe6j0Z8AA7UkBNiQ3Y5xOdKQT1qqPP2DZJwFDKkyPQJZboCAf2YDMXK8v5tNBuq6Kx+gZckiYkDpaFyHV35plq+zILldWCR4gSLATCoFS6OA1ssXJMGY5wGla/HcNcRFE+1c9WbBke6kRQssIU+IXCH0rfaNtZ+mChR62o0X5scanro2vijfAGafZKfxBrYZGHJet4yBkaouPigJm/BGW7HeE+L7mn1ca82bnoJL8urWIpzw6I4SXxmHnbqvMSCFMZGLVh3Unx5b1ougYDDW1qaDMczI5cm1zEVTEpRRa8Qrh+ULSSxeMfTutqgI+4LLnYKkyqP1pg+0cORGFaFw7yPcoYEsCvecxXADpel1/42Bh6IhtN/jrC5FXc5FcivPdRcTRWB8p1wEPDdo+Qk5sTaQ+/Q8NsZn1aGSIFjGKsva0oXYskKthk6ICkitqhKc/f3ICy9r7M4zwV/rq8v4xe1/YwKP7dyS9Wz/cGuPSnC+EM48k+BJeMUmys3P+3XC2fLgDEXDKoDySXdtap7IYIijfsKclOQdInvJ1p9myxX0fkDCLe+YEb2tyIqw2iDvg+3dKC75/11Fx5T6WvyIVex/QlxokAAexir/KRFywezy0ntJHYHHu6rJNoWAazHxv3SgInyX2Ylhx1+9d22b+vPukFVNZST+2YzyxYbnbE+3suzst0dnFnbLgnztISd3bFSvcMCbi2j6XEmVfySoZbw4ArlkQx43k4HGd3fUxj5xwPeo35EKZlVojeDJ+EXUZhezzru4/evdMUIi5qWmyMoIoCEAlVPCVWw3m7xPO9VEsXUJEglXa8hXFmbVGuLjI/RzjhAFK8FIE80+VsiKqdMXjnEBm9XGIJiNzUto8ISvd9/BJQHq0QtfrJ9U6URBZosgfBLzb9SOWNyC89DhQ6qHYE0/hNWYkI+5dfRDhzpw8MLFFKaWOSSclvfuMo/vuG0vaVR36EfgmBzoVKgYUsGf7WyrF34Nf8dMKqoU6CTUBr0lQ+ODAojHIV1oE3/oSPAxYwAF8aqpqSQ7YrEQ1uIqBd6Q7npl+SPkgeo4rlXXHPwCh/d7ZkYy8LyytpG7zZkdprkzswP/N49MwI6t4/psYm417ulg09zeBcg2SRP/djn/grQ6tX+SLA+oyvnnh6lKLB6u38xY3MZnR3GfzahFWzOhsj3wy1cCpWEIn0P4ktKft0Hv2wWyuyo/3w79CI/Y/kjAxfSNdlcdzG0SUofE4o4ynlPLbeDwhi1mjTwDo5Pe/oETOYW69SjPOEhWnVLZc6mBXR6aiSC3mIE609imHNXs89IWHOORVTQTI8V5wwZwN6+zgBzpIfZrRy3a9k4WmKDYSU+FHZOiolhaa78rkZ6NS4be2wCsvJfc4IFaD2mnGXDxD/g7XV9SJYuDVfIMDLBMQiB6QsdYDlCX4xWPWNbd39qPoRf4POtV1hZLqRsFCpslTLZDoQPyupGvtwbHFiVPHiZuyHPmEsmqbm5jtoZpJpN9FvfUSdtJeX+lQEyndip4yhcpt8N1iLR9URqfyuk0hP6C1Kl1mxg6EZxxKF2Z3o/NjAN9kRF4ZTAQnusxdixkQrCTaIJeQVdoafSer9b7pGymDhwfxlLNahqsjFL012ODaeNOCnffbo7J3syeX/YDlyEw5Y3lRPmLCCQcrsK6RVLZ5n8wUvUTSLdQtfnKK9jo0JB1mBvgBfAr9ShQK6p97afmmk3uG0L4BY3HbpT2a2Vt3q8oHCIpV7Ns9BXV2yOzlaaRpGtm8/Rcmob05p2dbmhNaPhrgdU1z95l9eMpZb3aeXTPVxMWwcDCpPzMpG1w394//8qSP91e3miNUJtH+sako6uHfIV0RrkBpDfUn7nLLttqYxVk4GKdlt/R8EsmVOaIGtfYXWvLPJkJFn6qo+CFlTVu9Eb+znKvngxDFjkByPpmz6+xFpricQbS92Z8S5Sa3nv/zTQR7wOJr7RVZZF1nIaUPr5FuceRNmHfQh7q2k2Nd8i0A8FAQfDwiqYRBkFiKyBUha6R3gKyH+fSKqRuB9TYBhxrcTrm9G/Gqgg+TvgDH1EigvfKm3QoX1ZGP+uPuH7a54wh9AGHI4S48mjBG+xFPCMFoJK943KzPHbO33nJIQ4bkDeiYrkONZkxIpeoK4P21QcQlx9sXbWjudmKNH/+Co94r0WHabclTBv+5v0LW8k3eA1BPZ/W8fpWIYwd6w5Xw5ArJgHoP4NAJVvDgjrQBAEO6XQjx3Bmf+asiavcHHpN4oo1lS8OChpdcOepHxTcMWIh7ti4PRdYFUJJIrBd7exi4zqPEBTpgeZKXrnz1UJBYt7UVvMsUTILx7oqBXibWJGqMqkIG21kr8v+qFwKZMIcEhHoWjsLOyIKrBibLvKfWVMSX5lydipMLAKVYPeqCWFsq6oz6gmkkrZ2/8sRgHPg87vjrfnrLCGmlyFfSOD3Zd2nOvjrwIejve/z/NWBx51xFEFsIgZZ6mrQHrKq4nWtiT2/cO3iDujVFIwQeQZo0DaTUOkvrT6PoTXNRBwpvwxowNQwlqbdlggbh7TCAdsdKcUFdVpbp+k8yZrfhdSMKR3/6QprWJH3eRj2lOEJs1HPvEW95MdpJeXD6ilVlRo9Uo93oq3oe4kKoTIU6E7BTezGVTszQa4FJQnKWkQQPuSgEudTRPsUAVD7mL4e2evQ3D6zkofPgEfjHPncUyPLNQ46FAGlLjfcPAhs4k81cW8vJwdS2Cnv70v/jnce5GwiuyYP6CFneoHYy76BpkMwWLTu8t5u2YKX2ydqfU5yz324mnBtJuUDksMg9ahFXpBzlbEYnP7ur1rAv8DhDVFdgCg7SFfAtm75Qi3vlbRXY4FhgzJ4ULBO/Ll0xspNoWUwpdKrGUZL+8rpI0xExYIeqxhzIefAgRsSMx4kvXJwNnPG6gDECVxiczJN2sDZnzWYfPedj2QqDgRXDYv6mkgK9XpEAyLcI1RNohs9AYoE1kLnCXfmia4YRLPTDpmNB6PcyEI/5DLMEncdwGNGSiKbePZ6g72+lRM+dx1AO/rTMul9kKKGsZd5+14Xzm5ngDieIiKwDJHuNBBeK80CrjLoaCjm3piMvLrPPjvNft1FCjTD6NpXbomrwPAj+14+idvx2XkTFWx6Iwlg22rwKVexJey+zdSXjoVggejc3MyECyIpFTTO+jfkminuvFxsJV6WD7wEZAmwHLphXKq1T0lkIQSQdaJYafj/5QRX7u8pPYF30WKtVJ5Rr69WE8VBCYo09pxAVIvohrBV8svrN6PCK45pHQGQBc2CF3z5HIUdkYaYy2AFoRft/o4FULi6ysHKiKy0b3Re6C9QBuEzXiY1Cyd8rkmrl84mhZR/qCMG2lQ/2BG20z1ZYzTHZjmxX4Xs18S0QVqa4GGQFnuN5o1wMrIJAre+TZm5kNZnCcVHRjRoZkCoqBp++sQz++9J08Ehye0U24XZfyBP2Z4aVm33RFSnUNz13+pb0tsoepFw4RWB0Wr2rdPm4ueCoAICRw6Olnh1j7wW2BH2lagPBLlularX92s6CzD0KCtyk2Xziymuyhtztopaoy0u1dqZLKkB9T4qETRMsTc+pWNr0P1rPfSer0v5BYA+6kaOQQ5FcLfl5/k6tELgMisCGtLLNyyzOovapmxvEo5+szQWerGE1sqsLVFgQjeyqhSGMdpYrUvWKOSGvlpvmWEjMVnEn5AxJ2W42RuFHBY77v31gqhSVDWtNyNN4we6/b5jixOKdTtNpXjRlR2jzzJo+LLrGRAhTy/uDL0z8rl3euERbkuie3UoYfksZ1jcTUytOE23+dPazOiBOTf9keM7CjCU1hkkzjwx/7DpbMp+CyFVITrsnwjIAFnBfEZifF+5IrSpHchdPxO7Qpg1RxbBz3tWLtHe5waZRGGWdmaN2CL9FEth1g1Q495v5XFHSNqzGX3BIjqBKPLcL5Lt3LYHCN1vWeCfU1pbD8yl226oEiAA89h4UbKIH7LNrrPBcaugFu1kLBLTH35IzNPo6SMjEjlVKLyqnRLdJkpQgzPduaBZ9LKUtYg3O7pEEIvXDD2P7IAQcw9Q6oOfLXKN8UfLWaTlnolh6ixSmEmIIYv1l8/xiZO4L3Gj8ngj7tOekVlKsirITW0K8oiR/rHBtn/fnMLxC3TJXsdSmoB0nifcjSukyUamd5xn1SKrCjo9m26OCVuvnUEzE2YdB6vuALl454J8GP23Dr8GFlLL7rrE3a9Fd1+JDjZvxArdnLupnNVmQ8D3wINh3SW/eK4h9RgHsVGmy/LomwpCtXLUMCvtdSasHFnrvvdVsYUS+At1D6Ryq7ZMzmiK4hVFhea3C51Hd/HKNneHEq2tzSami3UECsHQTVWzBPuAGqH5uq8wppSucROpC0HPkbbiQ2u3DwwGYV6dBdXtxAUh2l6d6Vm7YLiDZbOkj/KyKOmbGdDblAmyB9l1iXNgbFv/4BPoixiKI/y09IARibRINuAOIxIv+91YLpsAwgIDAQXwQs9lFXXdlgIj9hpDhQ1pOoKsIrVEpb5KKF0UfU4wCD7hb64Q2hguJycl1Ei40Ol7gZwsWOI1D5yK2hy+nEuQymbuU81JcYk/2WfRwcKjHdlwXVBvdtfWt4NDoOGr3QNvSgUsP1p+8lHMlS+r3IbRxfUuQSz+8AkhwY/UgqfKiZkE2HZx3XFpiuqU9Ba65IVvQSXbVBBh2vxM+V53JtqWpN/1wfDuKsG/1PC4Bj7+47YAdrYphqeDc3c60RuSIyGrCSeiaAn49uB4DlyCiptqayLou7NzONjbltZB52N1oXtElZnG0vcmdCuaah5syF2jkcM/oz7KQnaSVFPaYRzYCoX+WnaDBl6ug1FW5cmDamc+WqG6KpxMwnVlLrbuFVj684wD+cm0peLbnZd2SvdDnF4EkWRvpRgSgSMe0jiB73RJvLv1Zom3AuVwUz8IMYVPv07f9/0H9fcD0KwWzFjSt87KeOpK14rW9yXMWoV4XnDmRxzzjPOLeVbJg3Qxbfow7TNOfp9K8DZanBc6wsffu92H/zBNDTh37HXpy+O/n41FTGGX0UAxBPhEBlHoRLTnkZ3jR05lO1I6X6R0bBMzVsbqLVmq73V/Se8hksWwYX3HFBcaqbrQhNQDz+V3wt9Go/XEM97NOQsHEfXQ5qi4+RWhp6+kCF2NnBUbhtwFgz8m9GC/IsUoYUa6hI83whRjyLMCEAu6A3KpVY/PksINe0exDswLFvUEQwHJ8ZyJ7tsuSobZ0DQnojLDmQi3owOo3EJ4WLmYM678TWzuNBLzNXQPRK+D2ucc6FHZXxxB4IwNcLvk22OWAv3LRTe/+6kP0IMcFwVKuW5SB3vo7RusAPPIA+lU4LYSjPOcCi4t2ySgPXSTQ2KdBO80eJ/I+d1BYp/+Kmp1KOLNMwSQtRL5tRQil9//aT0K4RMYJU+Q4sUZ3fHHlTPZgxX2wlP0fIi6pGF/h4QYssCpYwTnhSS/qLriC3xN/t/C7VE0VTz8jJXQRTN6HxcwmBXBIad+BIQ2WPHWKPOv5iRCErwCsSoX0MlETZr7qphhla7cdBm+Efms6NEWxTRO5fclggFv+idwluD726ZNyQ2SrL2lg8r2uQqsCcE6c2drU+PG181dLUrTKP2uttYbO2JbO/yhFglJxS9/FdEKtJgYgFIg7w1pHJI+K4ARlX6IzqlJPnVJqsxTxisorsLNoPwC8+xKcJ9ubeBHtxQpvGIqSLVzk28nm4YJTunU79gZNy7aZLLBPuXXUJ+cQnmvgtoqJCbfgvfXzSz/59uJJQWU0mggwGJfEGSQzTmQnapkVDL4uELdzMeHiB0dLUUfRXALB/qPcnywoKwu9OYCAYTD7rtsb+yLbycMVhUlD0Em2ume0xJ8YvWvUbRQFwOo2eQ/rXOrI7JNml69ASmqvPevg3weQTvpEw9InXo1PgIRYNholjRAHRTa4nwAFJxvFKx3pL2fY7580bWtxHWpuH+17TX0z0fnFBUlfhUZ53Rgq/e7So6uP47gIabRArebqanHM8qYhushtiMwiM9UljRYuHidXMHKu+uc6A4+m69EykmRw8qnbOCkd6uJRrOeAOKVZzRmBWvHmr7QtZTosHPVvpmK7e8+4LksfHzRSmo6jsPlg/hz09VG0g7EdpTJmhQzxzT1opajUDe1jmtbktEwblNnW1ls6Q+A5DF9N2mCUOzYEnWp4zWww1V+qYwWKs/z7Hvnx/rDIjHObqzfOGkVhIJzqZZ8FQ7fAWcSVh9NXxV7aMrHKYM0X+8u+Oe61gRMFdsOzmi5v6e9/dop/QCG4XFfW0LmNLqzpGRrsegti2tjhLoiKBStJlfNjclsn/saBAvRpE19Sp9uSfwCWQj/Q+hSpCf/ZWPpOE5GSCLWiiHANNC48l6rskOaxTRfgJc/oXo6Vp9NOeS4Io/r+U4MQRMISBoqEdcRwYJUAHvU3coscZtDAs3bxtxYkKdp82d282/lQHmUt5TD15phJ4zKvmxR+U7tuT/qNl4uGuTqX0ts3gDvCrrLYuAipz+uBFFzWxkPqj1Asc6jRC0k53t76/DgC/Io8jKinPrqfAXtZ9itvjjrBJcSft+Kp2W5DedvVoo3PsHDoBBhVrrGwCr3oD4NAhG+h7A/85txA8bLCg9c+ZGd5I7kOmaeMw6LCy1Hw1aejhkV7hG6X+9d95v0rZOEpTop+5pH5fMWGMG7LghjU3OdtKa0zQh+zRUCsrbk22nM/gzVo8VreR1XPXKNgxNsygfuuX2KuotHca5RMjNTJk//NVhnzCLdMnOzoxNu2LCt62e7XoI0eHPNugL/heVUYJTF523smxojjwsPwoCEmwCG9yEDFjshiPj6UKDrs6n7AnsKU2d51YLyKx0/rccOam2OpcSv+d2uopGrweIG1EW+SBcHIw+bJ7hRy5m+ktT97jtrCyCe7o7PAoRls/XiMSblxasGdI25aZ/gIUs6+lTzmbAN6d5vTaV8n0uMbhtl708lS2xMYFhtDSKmueW1axiNJ4DsSG56ZxY+FgXmLUkoiPCdzTZPFZCXybDI6jkF/llrK4yL69b8cXL63oYxbK5laWpTbuTiaee/6CU2at2kayHyxTh5TPmKHY1vxf+hsQNu8SoXyDPUmQZJRLYe3IqMrkYeenMLr47mrx2zy/GEng0YmszS/K2ahxWDrGMQuViQ4S5rGXMksjWH1OZCSsNkNrDVQknv+qJInC2cycW8q7y01qGLEroCK4zW6gimRw2sAz50fm2L8IW+SHr12T1le54+FXUIA6wTkoG4i1WEPquQXhuvAejjJ0+wN4hM5q1BoBznqODsZMnB+aaSknuFz0t1s+LeajFJ8vnQ9U5l/fnb1ECN+LPpRJEekZvibDogVZc2MF0Q4MA5VjpnLFMEUvuIt4Ra9gw99/l3Ag3mV0P0iqozNlE9b3dHx06wKAWFOOuZAgACzPDzB3FdfDSf4R2inLP6vjVdZCZPOIbSHSe+VUE8Xit/AysyRKaGqVKh/k7X1QxuQa87x1PMs1mwvW1Yh+tQ3CSLUSm7uGracb9uOI44IOujZOB2K/kNEQCa84wUWcmje6ihu30dbr0xcqYiiOSZOU/r8pm3lN+t1ESMebJhyXAftie3wtuJ3/la/RRvm/OIw3zyprBh55qP9XXVH63ShY5hVX08/U3BqCRsBMbAe6L2cYCzjUhWt5fLODJ6rHx6A31bFOBCkUIgRythY01fRBklig0/vJHaxJeVi0zeJf/6OpoTTLPpZHZgVuPtBLgiKKRYp+1462+ihug/KqaoiTD06Gwl5UfHvq4T8xjFw9+Fbb738+KHrkNrces3rl2esYtrmsl86OM5pIRKvmbV6Ur8wWxZc2h9TpN+yh7Y6XEbVKiat0TD0zcpN4gXdyPz1+XJJKW5OjLjQ0DWzcK1NwSkeBo0I4iwI2sHpQoOwIYGX+LaJhSmh6oMNu8/JtYVqM2kA4cOVC6Gbsw4fdGfQzxORhW7A4RUY8Ya8CLTEDRYWMFo8CU+VY0047Y5p1J6/mShmkQca1YZWuhrXFsLVGBNiYNRCEfY1G9B5wsXnmiw7jqXgppi69+6rNYPyL1UMHz5BwIkr3qjA+nvHUhczZoKTDHG6DRauoax2w5b+UhJBDT4W2L4XwA9A+x9F4SVZw2FpA707XSm1TWV6j5vZXJ2Mvt61nyA3NJx8I7qhMkd8HjyhNsZOSt//xsMj+6RZUHQthPrOzuvR1mui2rUfwGK/UPK3NuTzD4wARdaJue77yF3ZOAzWaarhJ/sPnTvjEyP5QgA7cGikD+SZSriNn9vs775JyrHtXWTW5yW2NlSYBm9e887jWozcXSYuyOUal6dBJpTZRRnhhj98XlQ5TsAfvEJc3okdsKWJsTGRlqCcIMaf8i+d7BHw3lBZCL1LT1uXVW18P5PWVwyYPya7r29qGQoBEhZ9z+LGurFxwa+laRV7HQ+osRC3UxMXLgaYAAiSglkdQQw1Ibw7rt+QUMXJlfnpY1gt8zjt9HjDTqiR+f6QC53345Z7NdW6/yqEY09CdPuWHcnIfKlXv7CvsZ7nYWpiHWAHV92U7/f4nMmNrO06dMjc6he6VGv0jXjOiJqLZKfMlshOb/jUFtZCTey+jvUhyZ5Zu1XNCn7A2Lirlf0rHGuLuZcSPZgbPfpLsp06ZgDYrdx7DIgbGnofUjIje49gkrcm9eCvlBgxIuKjDexAvk7PnT17nFWlsh3u1Fbce0DwNMrpxPlcCUOaTegjGvsIF7wL7shQb4a2qQ5/DQ1XVwqnCtUv+k9C658MrzsPCCRIuvoMQRX3TkpaAbPHDflhxqz/SM6Z/bvXm5suiA94sHVKBz3g/EUp5opdMswOLbF28nVuwn0uVM8ZSbUlkmsEeV1+dpPQe5UyCUKMauoC6eAS3hdnKEihvSOdEnwxST83fbgHBmbMmygmlmYb0SDAB6iT0kYI5g96BfYL3cBJlbDIncxHofE2E3xfVyi0z8Niix050it25IJhbdH71oKecOJSMXZq/Wpx1f2CTHRRc0JIdaS3/+1j6GPZSYlklD6PdgetgWHGcto0Vlsqo4zOWGWXE9QdRiT22D/JgRCBUuwc6rxgVMTGDymWwgjnohmY4wte6NWfHvIVVcA2yGKpzF+Fy2afNQHl/feR8DlQgjzh2gOl+gtV0mnrFjEC77gXiD1EuzGmjNFV7ejmzuQ4DpsGetFSkU6ZScJEeVcCw0VMY5+Q1nMbp3e0GfMo9xn/QY3YLHAT455CifLVFel4iT10z1QqeBOzqi7TWsoXAwd1+aLggQtb37fIIpwxa7HWFlFSa+KbXY4JrVr7B6fRfwxZyyFvqa4hOsYTCs+jdiihBtENupdDM/vQ1WVrdpdEqi/D830mBgT3AzQmEzqpQxcGrFnyItXfXMOGq0CDBaYI5Fvudac9bJwVBKK5KZVq3P5olVXKj3o/vP4yxNq8RgJR53wszWoPA+qAmKfVhsCF7BgZIyKUJ5s1d4H0wcRueiV7Sg9DKYZR1aF4F/j9160HuUFp2IJ84S0NfbzZJhwv4ponoFKM6V/Tp6B0p3YrfGpVzmUCzK8dUGAaqidZiBzCnQAMMrVGQp7Z+as0FTaWC5lqFgC+JELA6OWDF+Ch8BH3kp4sQWb0XZqzMcbOl/xer5dW8tSJBbrsOkQSwPSlqKgzh4+ZyUJR5E7lGah6s15Iwr+jHwgtjrkEHWwRH0FvNY+WzEETi5WzRkNBWC0JOsFI/lFEdkBHTCDH0M16pOxHdPzpcTeW36Fp8znsSwtBYWMBysr6nYLBTXBzAL4uYvt5MSXzLX3wzeNeA1n49NHMthK2vlJNiZnKkKYBgEyL/ggGjyRakk2NROX42VMhyVl++OZrm8JvjqYPjyamA/MvATgy7oUmZkr9seWlfN6Aw57UI2+/GW8lWaG9XUxqG5dykoUSfXEeOvR1KhICbnVV3NzSI8VL7MO7JPXyxxGTDStJwqpmAvyCQGcWkk00qdBLRGilYy+Y+AwBd8h9GwgAyW+hwufBbRIE4bZoGh8ovAlPFy4QU4nr3tJsQW81JfGCWkMxesma7in3gWiHpK9x4aGn6BwyLhlzZvpM+jTqGcA1alPIHy23Bw3sYN7u5kQazHxD0RJl+Edu/PXh1TUaqpM5YH5EB9svDFlk7Yr7XShbMNr/+0Qz+4K78oHAiqva3qq382MS0Ziz2M1rWlJCbdTkbcqhCSsmihREkmWsdSmtnD8xovi9BdVEQcyB5UtpAuk+F7N6Uq+NJioLPDjfulcN9m4DDKDbgQY6WOiPwq9KEys/+PDC9yN3Ds9c5NMRQ7N8nr6S+Fl5crUvc+Mm5j2/haTnWvV39IggxmZjElQw03qMkv5OYjhrw59aupQxLXeKDMfOEXly2iwDvu2nuQGDKuHKU48qMyOvRPApxhBMbgKddKoUq8f4mfMwvvay0KGaTCvyARoHFMEgphyqz6EIjZGi9uGeDreVnm83yRQVLuwURD/gC8U+pJeQmR0XdiLfTfQ4mWgWsjpCGIv38RXw/R2XOePgFAHTmoBEyF0ApPO1TSmS4fR0M5FgA5vyyi2fbrJUUPotwAwTyqgmHqowWiq82vJun2/DQBHd1IlpNiNvB6ES+6vZzzgCXDcfFYQwFZdNtuy/jPqwl9vYyfNXuN2muSHbJozNENFLuA1INYip8+PO7+UOCBJ2DRhbVoCkRSweNMgRrfYSnEXWLeLjYCm0oJCIK7KDZqWNLp+R7GLSwvJvB0fM9Vt5kFjW3gLeZSfZ9dUGINfIOsjwVxEXAXdbOB8nWp1300McmZRobVuqrH3BZzczciaflYZM6u92/x1LqYQ47vCc/FjSEnlLjc/LIS3/THjSEVCaAtap4QNqtgOjNmvv0ryA8fKhiOLahDCqIHc3ey41LbmweQHzGZn99qGK4obLPH1Fhi28brah3G+CpS6otGDX5g6FentHq+eeRFkzABTFXV/WoUuRvMyn9yqRuUm4+WtXYO5ighUxW9TMVw5jhVQg8pSPcO0NhIr0JVEH3VNDPVA2v86yAnEq74nm57CZQMiCGQAJnJUyAfoCPuZDUZh9UEySQ+KgxM78x7CSnGfE4BdcKPpz09mDSw9o5CL8tSmZQdnbx51G39Z7DWCGWO+9OMbHR8lLS3K4mZFk0iv5qrviWIXsMU9K7rdyEYQgVVLEXM2JRChZaW0RHZDDDePaTjAdk2HtIJaW5tC9UlsnrmIxZrd2MP2Ee+PKtH6TX7xwVb21iAq7004uk1tS0PkLGQMDWPqTaFZE/FBhnFJvJCJfPqO/VnrG0J/b6Mr38i34l6BFUM395l/U2VriCFVgi8gkaLSW7kTtKj+Yq3aG9eee1uGjyoJ6aJ3GdreRCfcgLfUUe081UxhxwEnPxT6gTB8FLNHIQ1P1noEQECGz5gPniagkAq7VSXpfmvCH+7bzVzcrWAZeqBLkvtq1RtUkJeZ63/Ai1DqKlismmwm6LXmMF7r2rKolIeamS3Em7+s/SZpPnqRXr8kcuhmutUbdk6JH0Z098KPBSLkQK/7DZqT1xN+/qRpcmntkGakRBexauTBjPAAcbHkvXhNa0pR0mck9YYm9j5urw55ALmw4YxTq0PL5MX5+Jh9ODg7sF00qghMiJ0qx/lf7fjPj/JLF3hstL7C4g4OM5oAI7wiML1Bb8rmJem8JeY0eM9lCxNtzNz2VciMPR2gzoQr3Kxu3d45iuPHWW4uKaH9eckBaQHyUQDiKekKdOD7iuq1KXKaIbRe8bs6Bo4s9ZF4tQByAcRc/N4F8o4VZ8nxhMpee7a5FHEF/pW3orzubJu9FpsR7QZOQh48OJJsigm8nE5u9784rwOupMRW8eIAJPdTyiCvrLVaN2ipeUGxNr3QphACk5OsDd6X92P0vMhErfkQnrPwvJzlpVQrXX4OTGPsO8CBlC9dD+0nkdhaclUTl3ZRZKM/dk9s1gKH72L5nUe557x9hIg/jsl8ut0Jq2ipr5ciaUkbK6TYHL8ZbAaUTQIQARHalMxQzbYsTXX18gGA2kZdraA2IG38F+H9OhCPLw4+TtNQxpB6juYE/dEd+GesxlD5mNqp4ses86Dcdl7ythm5z1ig4+U37Ut8Uje8OiGPuG30jblD8ds9AABOi8NamWAFwWNbmCJquf2yIX0sHIyQAzlzUW7XcR+sWagDvp05/MgApf31KiE5E/MZsyoWNUZ2kbyKj9Qq47xjkoAIV2rpXQlIWzwO4DtNyk50vQsQGl0AKoMUirS3AdoznXjXw9X+m0zbhV1JjDEBEASMB/YjeEqU2L+kSFF/yGoXKxmrIReqFjoDvmb5Tg75fJkvhf4nC/uq0yWv1kX0O6f5xHptEab/wAAJ36xMjZZSxRI4+gcuAcNsyJZ0bHpJOQd2BeydpZAX9yJh4DAQOPSyaLpHVNNB2NchlJ7he1CkPFnn4JsxYVo3qGyaPiWN3xT740XK7kG01Po9freDk2/nGf3g5LirYGIRq+1Mj42LJRZVV45O/r6d83HSZUhzPgsVd57nkEnFJ1BYFQTq99qipve5vztVP/5oBE6v2Ax6w4sJyS7uh7eRlIaUTGBp7xZHlcM4KYQWiKC2GqOSgCWvVHkbRDU3APVLzozREaHmlrIEqSvngFD3HVpu9nedLVXE2pP04wZy1dnHQU54AK/lZ5AoVKy2Mqg2Z2WAOWBzRQZ41fqoZ/YEKICnLGNSXxC5SWTTqR9lnth1zLHzcVF/EZXR3kvzpKcnYsw27nDO7Ya7rcOm3ug7FHNZX9znmjRJ4Y/Kihf8cVEtbf01yaUsArL1FUdvltBJn75ED79s26SpS9ZA9hgBLmXoyFEu4otW8jBfwmuFaCwN3sS03g63HjJM/jL/VIrZ99Rob3t4ancUxIWHTpncrl1tEu2cqD8OeOKX8dkwVZ0t0fylYh9kYWGlv8OWPvnIuvgSYc9Ai4J09Sx38GrXkNqnC/jBE9wCynkom0YJomqRPmpKp11HDXeFGi3mWhVJHeWmqTXf3j0zXKEyHfok8yAWWXZIKMdL7vfEqwlY17mpKCgRjY+n+YgLZu1rlM4mh+wihW/XLb5N+FAA8SJtrD1Pr273aB2nyesJZxiXTGztZv34E2hCIZ3gBy/i6/yFeXQb0fq3uK8oLz97Qia4Lq5PQJxoVqHl5myT3yxzrvm3gb5D+OH6znilAiVjKEW+SiNRxMkjmz5HAXAAtGLTN7qz4YMsrMXRVZiW0LCnFXozU7XJsRSZzsaU+y2QRsCUAxPuymyH5AkrT87hewIaCSPf7V6faI3PDfF3GBFbSq8J0xhGXbwbHvHgnRVzJVDhacu5kWkQCt/Wrv8KG1g7/WHeGbhBWsuqJ1fyAXFQNmcVcUHIdpZutmCOhS67tBGBHga3xCluoxwSCSCU/FT1PzJYHPSbLQEeyULLp4i2Gf9Vep4lvNksFrlnb7OPKSip9Ld+RYiLaXmKV3HUK77qRFNMPMHMQTDXGSe8cZqsF0VJIoH5gSl19LMy0UJVC46323LttbTOE9IJ8bVqXE0x6KjcOtKBo5zk+uCO4z5reivrn4hQ5P2X54qkRcZhr5w5IZP93a8nxB/MIceqIu/yW6yrYyA4QkpivAvvN0aibMI9HKMkQyn+XrL1Cv/T+qyIfAYqEzsVfMgLiU8vAecWAGw86nka17dGd/leCd7brbRBEgA+DVDNpCoeg49FmM1vEb2mWtaDnBC8juVCCx3UJxQUZkT3yUZR8X2gAu4Ah+mzTzc5fodcH9+mqCpZbY4QxRVvit3hcmdyjGT0SOWbnPfBElOSG+gIEIvj0HHNH+nuvd7+1CQwWX2EsUGSC4UkZQWewcI7Rn/IM0sWFtfX4TjcNFMz1ui0lXalvucFzJA8xL8kHtO8DyPmm2y3GVGeslnAYFWBdnfc2jkY5Kvgajk8RNz8t7+GAafZLdy5r/VEk3ZheU/nJP7gVkWIRVM/tgQOSweFmw0TyiDm1bUssf4nYOh0YpTm3PS2XNHKIvKaQFL4VxU8jDR6UsI3cygo4u9IDW6TXeSxskThpeRWdRY0Md6yxzzM6bxREcSsowPDU+104+lhrr8fbXNu6rVwlKf60Iy1JQwUrdovfiYtO4T/ZXfunHgvzmG7ATbDYhbD3n093T0RhTVMAxLXt2QSgt/1ApXAy0EMgh7TkhDWZG7a/SGNqFbFIFKLVZJiYB5JI/eqgIr05XtVGJ/BkOVdlqTd3hh5S03FveB6tqsUd5F1nIti2pcP+/7JU7KiAVN1c2qcTqQTuLnX01N9XgzNyRwKFezvc786iAcRddEomQAfmjg0H14ICI0qlcJ/OQdSJKwFOgOD+eEdkM/iqmn57FJxKc+OTfNhhS2TlGY5hZHtxqPeN7L2R/IA0KPrUe2cAOr1YVKtGT4DjOgkbIeuwuxSTqgEu/I/WBK1qNCv5zn6Fj5e2edBGKvGhY+S8yHFoxAcWX1TvHplgdCSyYLQnPJM/rZcIDgT0RyXlh8nccOwkYQtgfa0/nC9NnOMD45mtmX3uO725A3O/PXPziBNZBxTnb4hurrellLpvU6+ZS1vUHcuIi9YtgT/jh0fTG+PGkHqiILy2WbRBQBuqddINmpKHE4D7WvQTPSzQxp/ndbmzqgzvAVzccswSWLQq6GPbgZnyjNVK5Fxu6+2efbZrbWCaMghiFKz305Ikqy5rp6MGAxww2H1i+Bqzg9ivRmzDAus9AG7Jm7UG7rYpRK3lVSqBgHaIfnpbnNyyAayJxWHImedW+liXgbVpBpiOcaMkU70188D2/kTu13vWu5bML5VyY3mqBVVxwoPbDN1Q6IfohvPFMWZj4kAVnpWVtiXm+esRWukc8Ymmqq0X43jz2brLjgHZ6w3sfBsh2mgV7h8M70/7nVQbZF+frCuifucQJQJnnVQwKHY3ATlEOoFQSmkRcaZsiKBL8UvFZC0lkPoWQU32q4xgrlgfI3E4L1nGhwNTPPYkDvswd+94EhT72spveNKdCBS0Rc0CEtik0nfPz2veo1g1CY2vwU/HatqnwLRqo57BbyF6XU4LYN8U/sjLZbhHqHp3XJyj8p0OxRQiZPK/WxhzZaPlzaTV+F1V2CRjTtG/6D7dYgndkvWPu2TGOgQPg1c5ZZ5d0d/wVKr1bh+BDjQAx5n1Pdgw6sxKKyg1bR7Pxo7EkHTwK5AiWKb4j0+B7ev8E2mG0mwp8pw4DhepCkgdNEVwlX/bMRqvPp+DY+0PRkBy6V/nuhtEpyDOlnOTzc1s3E34IA195TPGP+LJSwdo+WVYOWxzwdzz6oztAqU6oGxChaCyWcSakS/2aoaK2i5b2vEY3xxDXZ5sMC41cZtQ5H0G0/AIhcWpe+nkLCH33H4VpIuJ4H/Y7K+NIx3S9XFihlW8hv+OyZ4Z74GCRtlEzldjWKeeieMk20hAS7LLqr6S3YJZ7F/9+SwvxI3nopHyD5f12nYNtFD67l0Sc5ndN+kMD50DNzhKtdCVmWa5PYf8+qafk701a1qsDaGU8P1sFe3AvNAu1wxDLNXZiJJyVQeMNnC0WI2LpaIIEVhbXwIMqeVzHvAqFxHYMVMxDbq1hkcr0d7bcoPfTDZkiI5/vnIeJ2A/IWq4no46xaB6lt7ivistz5RPgZZXEaWMZ6414lV/jbxZmStEYeSyjJWn7n7mkpfBt0/J2FJEfkczfWuIlfFcNmqkSKwKjH39TYLUKYTORY3PXaw5nwwnQyX6gMy3z1ga4WWqW+ePBeVhQsDEreE3IDiGlIsvMzRu4sc/lfVSzn3JUv7MqKO3vCjFi3B/3E6IihmNcx45bIoH1fadEHIKoH0AC1usuRPf0kw89rXw3/9y+zirvByIoVSI2PvvVJQiFAjYiRIG+nRX6xaUJzFvVnVExX/AuOPaWqZjrA4ouyNivoNQtX2c/osTC4I5y4gYKz9AZ+8OVSGrLRxO1dJwPPmO7rxOEIUc332YZ1si+iaKM4FhK6poEeZmlRzLTpqJgEgpUjqMfQGGDcSK0xzJKN2FFsUwq2kqmB0R6hc9VUyKwthT6AgNBEZ4Ey1yoliRZvKiTSdCXuUp7HUczu0C7ua2EUZ7YjRXGvlxKF9u+3b+nim5ZQdS94+MhfGVb6+hQ++xoW+nBliCPgn8gZP9pI9HXCMdHODlbwNVI36itgRNXUZfnSoIzYI+/46feORYMbpEHC5YmIOfBpuKSNKzFb3M0JrACcktxf78WKWm/pTI1uC314Ro1Yn+SiIw9Ch3OlSKDYQGPcICW+XerMrqTNLRTknlpR2v+ZNGHWtfnWILxU2Cxf7dm+3jt/3R4SWkD5t64osTWtrvDtcRjTHoqPoNwA/pRCO+n8MhROgNppt/MK+VHKa+9qaMwkCkELAB8jXfizGSITVhp40vQ2xCzogv/+uo2lCGicafCSYMMPTSiDL+x1vhWq5STNrtqFpdOf5NWD4esvNQWXlIxNv/aGRYaJzuEkiPnAvKVori6A8J6D1os49Trc3IzNYS35QC9p02QFINdjR5fZLpS5Dztl//g2WEuILKFW5DgPzXX46HAMMUllJ8B+jNRrr/BqB3QuNf2ZHTf9xcgN9cClqwEt/nAzG3bEg503Qtg3eO2sh0h6PAZ4L/IV9uZGxoxcKFNUiGKUSpulTAzcRJ46yZ0KAP0Qjhda7FCcCa3tFRKht28UyhMqdnmJy4PvUhxVyTzdhbibogE9SnDdkErut5vz7fy7wXYRIZu2V+Y8fvqrY6DfoqNqw4xuzMEnHAAQA30N9vXGTEQAl/jd647Dj3dwHhhmCjmJ9GJ2NKY/NFmC3oAAzko52ygbOq/Tlm2UtF5Mp+tTfp3w2c5+auYlwozv+nyOGMO7mT68ATeJwEAFoBcwcT9Ftgz9MYdq3oFD1MmXO0JQLUhg27ge957+3W4Z9doz7ZYwnjTgv9jAxO52LDUjvQV2XpYEDJXvswqb6chUmTLY1ImDHH5IEMtkjhtstENHekEMnvYK+M260tUgxkHDH8KztNIQOMxjzLYkGOa8lH+946Khjr7Mcsf6FHeeXZI5MbCZ2oUOkO/xPQkQPzLkokHPk3vsauRkPoAdftoyxBDNrde4Xtt51rYEh7KnmaClCiHV30eqNYS+4FTBNQQpC6SDvpx91JIlGdueSDZrx40qEfPsirxF1Mx19rlXLqxn1FQFQWfqCpOJm6d0g0Twf/3K+qNiiHixadSFC3z8flnLpK9bOA++H5l5lTPTraU/c7N5Yq3LZsUTHs649VoTZGdkbT5mUXHQYN1WEjosmjjX9kk4boegZjyKjNNY1ZyheY2ffoacvFPOo0ex0+g8rSp1E1cCnpV1gvjxNaXRczgd1zCarhaS+5o6VjTabhMDm4vwPqGV+eaZCptiLeHAMoc40nnz23QioWd0n2czm8eeF33EJ33MZzM9HzJjB+20eu+LvfioQKQcveqFT/I0ajfshgQtzWKltskPAHKBW/qDpT36zc5uK6aLt/EkOriniEKndZC0mLIR3Gczlfrm0RHngqN3WYrusJA8VcH1zLIM3tGiakzbrJiCwM7HqbDLa+RFSZD/keA8XPmnERn/V6jnWTPyLIZ0jtDaRdcBRX8+unb5tlU5gu1B2ZSlhXJU9tVbtfG0q/LvOvF3qocn4KxeeZwd2uGA+3KVcJHJRs59hVD+Yd0HgUwsd4IvWY7NW2/uRd+emH33NNEV7lUTp0USnbkCC/nCPHw7hHpTgNgoGoC1b7muS+rQgcdCrvcBN3bEVw463yLAXH6hAKYpQhBr3tg3bIG6ttLI5rcR6zGx9jP0hEPuP82pTpLCFGMke4hmKe6vjE9Ahtan0Y6vFiMy53rQRmu2UHW+7DPAeUiw9Y1+VaLSki4EgvaQJ83gSd8VI6QlTTuqWb6IFWoYD9AT2dEaSqGyagYz2XHXQVBZY8te0f4jNM3DESJWgi+4+wFEpBKF3fINZphGANrM5tolbvcjq2dBCu3D2WPmt1hxBpBITNCNO4pxh8RGbwOaKerMymb+J4Ql7gXSRBgNfnd/EPfPpH1kFFFBCy49pJX8nFt18rBXWeUQU2Qe/n5d1vv3bt7txtTvtUMOPDqut/yCVvYv5fhi6cXFhidQ2bpRzcHG9lAIzkfDWEPuwRG/HUpreA3i3YIfe0oxd4A0uEsg9hUrTuIFENlw9ut3qo4DZn0ybHPSfD8vNrLNKJwaqUGSV5i+1mlJmnXena4169rCZINBPW/NJz/3akKgzXtUXKxUa44H3VYunn+59fUjmvn9VzhrewbNQm0Ai0pff7Yx6+kFwTUGMslPJXUUYHh6zopR5LKFHfN2Tzt0eKo47Hge5RutBGJNLAUH/G6Lej0dr3LYpf0mYf+ngx8VNevOXUylm9PZr+4NvhjTondG/ASfPhBFoxK+fOfpB8fd7Lm48cheI/1Yvuh9r+GyqSt2wqqJTEaMPa0aJqhpVV4QkTX4Ru1WpDj3qf1TVsT+Qev6gmtAT9lL7tv2ycs5p85jMLvLv9y71Wv+8pEI6PUmjNvF4qGJ9I2eROYFPzNFToMkmNEn9DWcbh41YYGslk7bgbMb7qUm6fzqrEb9AXgXfsFfmSjY1phHa4kC1nbIMif2egrlMc+tClRr9SPLcg7jTxkLzQuwM7LKOvbw1jDqRgrG2Xd7h1FtMlGOL97dyC8P/lsh3Q5ay19HBM9hhOysf2qsEUwGKDOSF+HwCO+aiVyLfNi46FvksgWda8AFzauDTpEw7jnW6Mh92C/0hsIxrga9ynMG3LSFJl/BsGf3lLzxiXEDaUhHzF+fu+/epDQUsIKO7cKHptOWGyga2im/MaA7BJUraCIgzRE+mGQy/VZGaIUgTx/yQ90WxXUnat3g1qWPu08CxYOFWf7vkDX5lH6ZVS2nWAg5eZJsae1ZTWx4cZKQLkEXshyTK5lLLAcwY38GPCE+vEi91tzGmXKmm1rwszqarxKpnHSRVkuRzZb6Wbbv/msJtmDMczkziVJsfOsowkbqay4DODY9rB8sIPTnDYDiq8wOmpLbtZoQdCP2OIX0TtvROYAt68mQZIrpqyHVxadsdyQ9+r7Enotk5cXtaoafRZ/r8/XOqrCzRwgrAOEsYjUzdqDLo2z84psM7onwoX1/+1Szyfr+qWMhQw41BtiJgvTwdxl2/xy680anEEAWWSo9VIxtXyetmTUJJX3pFWdoKYxp1Ekh4yvX/fopu+P8B0o1SCoOR8gV3myYOiFnTbHC6rjPb1qIVLao74/PEnNbST9a1BthY5P1V9Lb0Xhg6a9R+y9LqIuR2GAMz/iJVLXx0WJ8CIXA9SG3DXn8BWGnTe1qLi3XYQedUr7Fi1oabOLJLDHaSDjaKj9L+Ap5wGBsMIj/2cdxk9ib9qSY6bKqTt6ThawmbB1rrr5AnGfU42DCmj2UgyUHkTYW3M52v+IzwgdCGedk5EhMFQhxDpp7e+j/KOPiRL09CtZELk4iPjmU1Q9yieofw9auGjWiNd6BbUyGnKyC7WkZSEsvOaUIQKaK7cMxfYZDDLziPti3XiYYZmctA4s2TDgXdCByyiAIscGCfCG5u34FGa+5JaXUV8WGnXtqOWBAPK8N1Im0KnEPhIAM+LPnNOghThaSWnGgyrrX+QpgBrGob5VbnL8GUooUotUmTIMF3u3q+l9ZLwwuiMBRLRDzddUfqUWkJ/FmYeGsrHaJnQUEPTnwQu7GzzNGkQ/sQusmJ8LUg9HGEoNjuqes66G1tF/4GxLmxz9gJ7qPXXuQt0N7PZPv4N+rASWftVuxEf82AkmcUY2Ka0JFV8OrGTtCjC9G9YYf5Vdu6aDJkDd8mnQSe/KAmdzFuEPd+avSD6Xd88HZ8ZSRhg0FCGHDjohS9m1XNYIJxnAOm+tG5I4XK3S73nao8sjvpA7nRWYw3s6XOJ+C9b94FPc7JBOj7/fs4DIfXqjVmsnwQB/FUZX0AndaECPvU2R9tybnRVGMd1p0HrBIchj5EK4TENjnkTFjkZvTKhBDPdjSgNoTKEXcSZEr5R6OtB8uZNJTwGOg7N9oqV2UxNjYPIMa5lDvCzUsKnT5Kk1xNary1TYbwLJNCtHP80Ts/Jfh9hmanZtN3POkTES05RAmlBnLd+5NEgIKBvtSRkXNOY2vfEcdJnhuvq/aibCz/rIq9cNYY6Ed8ptPAgyHVPhIYZjWy/q3gYn9mmnfeADU0wTaM1tD4Ruy+2Df7l1SkDXnYrKW1WNhzJ40TBVs/NeZvRxBNdeqVlsvwiaYOAee2xk3w48qXmXEKcAAo9AOvOeK7iL5tT3AsRqAp9yjVpqGZLGIUKcYmrToJPAzqhuJ/h79xOlJ3UxRbAVKpRnSz/CkyQxhbq+5OX9QLhdTtl4YAR1xvMrMfUnrBEGjM+YEsYdWlvhc+bA0s6KKkmC3bXl9INbu8sh/mUki40OngjKCHanp4gSlMu7AZtvJXXBPtsc1qoudDiAnoIj2QQr7klQmDVFHFfEQ6qDOgeB/aDaToncCWoyZUoYzn5f50pUxubqBA7dZvWIm7w7Dy52/uHdD+QkUp5bPALzUjs1IJTzHojtZHzrbzRvybgG8PDN5No26ROPIcJj0v+bB50NZNaiGMSxtlShaH8jcCRO3rEOChqwY1lpeiK27j9SbHnC/Bo68OQg7kHKoFMoPJvfO/laNGi0Eq0m0B8QnmHzsQZmqfQLiD+Pv+SY4/7aXjuMdTKHwo85eCRd/HxHGqN+tovxQvXhEFEEpDCvWKHds5c3cIZantzh/FeNegebWKFgKolnU7nI7qsThy8iDs5CIa9UJonPIo0e7xD/PeuCCSe0GHVqT+9n2UXGb2HgiBqmfPqbXbbkSOSu3eP9UfpMN5JXlfARwMifWX22BXb4wsF52WMZrwsbKqWYCucc0RuUzJ/WXVU5WPz0ZL/u/TJHN2HUFiRKmyc6BhJzcopGVTkISoX89znt2CJXfpr3pxJOarZnKu4HFwGjvbhMyIEZOZgPiEk9WwKdU4Is+EiGvNIDmK7+FqxdCjY55g+ll+O5UHbuiKz77SGraDbkmcwZ60J1xThYM2uNDyNflX0XmkbR7ZCeiicRweYLisQc4E3auJPUuEYEpOaypQ3iuem3m7oSWc44oFQVVPFCHeXkBjfBW+301tJ8zPn6Ah9bSCoKf6EM4yr0ChjvAkeMn2+uwhuhx+Pz87vZRFDlhCBbHE5lMEvkANRoqQuBgZI0eLd/5iVrL4x415WMsdPVCl9eYUqCIlVfBv9Ccsbo1JPiLeJ1yRcV4Usg15wQbay68PmPRObN8cj/q/6/Bp2xJmOzJiDsp0RldOj/vdvb1J8hNfnS29yZgQANjK7sDcWXHfCZQBSmLielTQmY1nwxOD+c5HU65GpJQkL0I/y1cMgzZySV5k8TqHL2f1fSgzFjO6wI70moSxAt0IG3gBXdUzHz6HZ3Qod5h4xv7KQpnuIQxP3owJpUm77HnPz0uL8NJKnxDikPloMAroHaiLZ8dkmFyb3Xy0zK3s2gHZC7IB8M1BoY+8vX3vZ0WLtI2wPMaU0+q7F51uqHvMrQJfZRuSNbIkbm4CXbKA74/wJxCOyMfAyMcC5C6DpLe01jI4IrclTJGgi70kBdU/7k67K/zTEOf15fR7QUqmkRfLe8e9XRMwFn7J3kuZycxyeJlFeq2/Z0La+AlYnVf69iloe3UdVxFoOA6FHkh9IuD10tYttyr6Ujf7VFzD7OadVPGmKGZ3Q3ge+RiTkOsdJcMhcK1h+XdGMlrFrAcp6L+r8+cOBZcXnTAHHjsByOWwpAOdfiZ5GmOEbvTYocPE4vS/UCeRqp9FPfILiASGBQwpn7iQSnsAtWsS4uHuuSH6tOUZgwkEdmWwFtVqZreAcHNBW6Znd4Xc2BjhTQgREQd30WCInnijflmpFDXnQgyp/dej+V7q4ssGo4/jgYaox5EpvYyxKdBy03snlS2VCWZIQvCgJqR21IN2Ar/SWXmyS24OgL2TGMNduE9PbhQubdA7cPFgWad/3SuVQLtDw9f0qc1zo5Hx80692AkzEyl9tRxdLgBZFg6T63oxPtrRFC2kBqG4TZjjE3J3BBB84qClSPzGMYTxGQpYV8CORM6PgMjs5be53FnY1e7abIN9ht2yqDAeyBu2qor7LWUMrp6UXOuJz954PZ7AUawNQdwyXif5omV5YUC7WeBi9rwjzVQUq/SIW/X/F0scIGF4gDdHjZaUFyK+wB4AQ+D7xuo2Zsi6509zCXtMGGU+j+B/FkC0e2VXOkVl/O5RTNbQucOWaAmX3390IrUxMocAZHCcUIlqVh2vHHqwWAjxvGb1W+SEIcSHtqIz+Ycc0oE45+95z0XAWjRfT9Fz6r5ls5iz9j8STmfS47QKLzruD5X+ljM9UmCE4/MpFN0zw+KhN8DmoCQ5LFvYNV4wdyGTFufxzByeLtmjDyfUqCK/tP0AsUpL8LK2N+07dq/Vadjncexz5VM+/JO34dSnVSXerWyj3DS4h4t1mjxq7/cGe+ACdEkZW4o4n4N5KmayOGlLRlzit9yH19b7lGFd0cMJkjyxPcSH7ki2tAN7mgKZKTfkmT7MFgSOxkn1zii5+fHJYX2ZprjYeQ2+PCJ/MAKB3o+P3rMfCqbTgV0/cFsXgW1qXXLPmQie4+Tdaxh6AnWuRSy7uA1CxAi7/drKOSnYGUC1mJoVWZD32OlyvYxuSynTtlu5YRvFL0yjbcXIh4JkQSm7QIUw4KcBixZfH06LAyq6Vjz/8QRaTMLCSifDLrXWfhYON/3x4Glv+zr4YnPWAlr3FsiPCLrdyOy8oh2p9LzYHeBUB+zrOi52nx2qWj/6Me4xB/OpPIkiqE3flmCnWsMu5bK3H9/Six7xVAKiK/Q6h+UdYnfDXItWioLrgfoLgcNCZO3mx91xeVhzawqHdbhcdSMYeM/Sl/QBE8URkYWnJV7WDeG4xUKoKgBNK+8oK8EHFI/JM/U1eqj5Cc2jlIhf9QEca3GG/dHssAdD945oQiq8yRYUWEC8gxq/sHCWS7Xxkuvv75a8m8l4QJ77Bukh+VWHIitNictZv493nKOhEhWXYkq6fUkJoyXOW9T8oX8FhLVOQy98e8ZwDz35uDUp7Z77KslTlzWH7uO+r1sf1BwuHes/jQ8/PydXkO3Ym8FAEoEFBxZ8sKXCYfw0p3SObkQfotmnwkIhQd77ZdTVFK1+X7XgIndODEbTA06OkSkIgG91Jh5z3cYOvzTAfOGv22oEtGEdOJKSHiva/V9xBoxwvKL9tI2bjWmaPAAEW5YqhZTE4APCP33FNMrJh0GLagSlb+nfmvGDH0jimlDJSSx07Tu8aADNtRk3JCOgN2soqRE9aoK4fzPRvOFwrNEpB2YrMDNrfwPyH7YHVDR2L4gomrw2KFL65k3es8zghhRd2TgM6K2afW0qmjmyeeKkLJgxcIWuqQdP3YibWC3Whk1EeOD82Jh2gncrz8K1PLh7U28ivLFi+UHGBOEm1US9vNp03EDzy8oIrA9dnPg8Si0oXXSR0HPh5CrsZebnFhAoPueNCF7zJ2LW2IhkAEL3RTnbqtlunEZN/BHa455Tn+IMQbIv9ZYFor6740xdUgqrSwBh56zeLlQWpMTIBf63iUH3u6UcVQ5JyNsU+q3Lg5tUn3ErscZHU7U7SvSBtfjl5Gll3FFKwapG0qqwxuEoe6wR+MJkNYHGucs5GVrgO0p15NNd24H7x7w95f0QZGr8QphopdEoV6aqJvTDMT3Ag0BHPY0r8/qiejK2DEE6nWbuaQBo3dy3dxjO831yrDCozfS2vZcbTR6bmjyqkWF2ldluYOPzsqgkbx+d7uB8oC+6YOZaF+Q91VOnV04sVMmk/Qt/vRYgF9sSd+O+tjTTP6DX1EOIx5XHyel8yANAcERFhaY70DUxfu19reBptWlDKwUCWrgUfQX8h0k5DtAADa8kWlVqZLFfu9ZW/z75OusmZTdu15SwoZzJxXuu1Vundmrz8DbKhraaz1XV45wXYOSR0Df4adVH72josnyghP6Tlo9C6+uX2Rvx/zQayAqjCBCek3T29qp7PJ8nyvzvvrZXC5PiYDpNQR+Y4nrE4yNtnHmIxP0IOcFNH9o/NuuiH2Yj5noeZ1L/9D4TBfgDhfUHJ3mNyrvnZCICNUsAzTl73YqXRIEvK1WyXc9L6HGvTfsMfVIcSm69j/ofcZczneVCDKKMCyqzwiDDbD3bQOtpcnKyAUu8C34LVHcxPjIUGhka6d8T0TBE/EHzf8s3icEae4F0WFfcScufvQTQ46i3MS4GX9srByQGK4Lj2/dc2gEDcIlP+yonGSBLeH6qOlYwK/BqYkGITkAjVAf5scVoCyzz9LU1Cp+jvkQ0Apqsk2lXzGmvCjgV6LCV8eo4AUqgk/z650F/Mxmrz+Zm52y7qLJgQB+j4Ya8ugXH/4kKP95e8H5gu+wOm+30K6eXej3bs//kKXYwobdv6ReoY/WSLpqpI0w6IZi/pvYAtYcJ3DJMrMh614HaT2++m2PFMAfVWKOjse0IoNqwEfwCD0lTWl27bKkTxDKCzx5WIAsgs/Om6qQZBiuul4F3QDRiMtL9i8QjiixmiJUs45xyMRJWRBD+hDoGDPKZ1OAqlR07RwQDvZPgS84Y6oocZ08HoC63GooqNfCFWEalku8Glelsq7cdPSdDdkE1zX18OZ/C7Yq4ptt36eTMb82gzpBqa+BbsDp1/oHgO/ENdmeVpAV2jzcUbygeS8XEfvhPkojAmJaSMTAoAGzzayhV5OVJzsfZo8WfUK9JIrzgphH+foN2OJuV0Yz+46n2gtV6t0XUUzwJHXuSdTliiOoCc/s+XLEmwBMVEt3k4bnRFvRiuPfmdO0E8jpyEkR/MCjAPEmMl5J8DA3Ms8Y1ouNMghq/RtFzlka4kkFR6UT6aBSxpRK+JcxQ00OnmfVb6N/V0I+byBxsE1+LeqiwfmyZMfTRZ3AUh69mikDmiwOiNfeSpow0VgQC7/miuHPXP9/HfFq00C1LrPgFo4QR0zcoVGQ+RHnAkWF8e4DOqUZdotO2uvZ3v5aUgDeYefA3uVkPkjQ7fG0wsY/elBhMlaf0tAESqZ7PtjagD2ngLyzLe4KeOY/pYs0+Fn+1dqdWfShCXG6Ju9WVbAQXEGSjmGAABxmWafYd5UQGvVt5rfB9AWquoJeTc3vVT3TNoSQDzU8WfftDvY61+h0wwNG0h9b8WDJS0T9kvN06CoEnA37npnCmtNM2+xMR8GqVA6oKbbOsllev4M2Yl1zopjmaVY2EGKixTVrp0c6tBeKQO1EiD4UbXMnISzD/oeo1PUdeZAnPDtHTmE1/M6VMn9qudrdEXWz2ownb5Xk+00tKbhCMLYSvAeAImcjmQC4V4u27JQLzrMgLUYZsseUmCn3Ig1PbDjTlIKzM/3UamvgUOC+pc1hMgxtqppClFoZmqv23G3oKZF0NEu6HVlQq7R3+ExKIsReHtoA410OwyelDT0U5Z/TX8fAfvjrH1G9xUn4FXDuFcpYXSKshiSe+qEvtqpv5493jvQAaNeyZids8c9pGFLGJw/O11ZpxzkxOUfRulkIx5T8WCuK1W0KaNkL2qBtY3m7BiOZgHGtxptB7JQ/IiO/HxnbfLcW5Q3VhrDQH9mfiyt0hLb5oeb/D6ZQvlXNvcskpS9cbsydHsR6sWo/puzucaBnKKRTW3PPwiId3fveQTUay8CrPhYLW0vtbsJvUDADVxuULp/kBtL1Bw5hq9Iu01n484kpl1Ww88eBo/BzfHWK8Cdm0+hTk4QcL9/o0HynMbZkEP0NmytWlv+amxjcpmHjb9WQliABhwAU+iUX/NnQMadZ0XmY82FbrJisEHjt+hWm80SY5MQXFiw8LEPafPQtTiywGDoGZevUPVfSAe04idhMRFh3Fxmx61s2tSW+XbZJfgBI8KT7WT4TIUm+/sroY33hX1OLEZ87qQImoRONyEpqfDNhVCTUcIX5KP9e/x9aJ8TOyMYSxchJCSbHCGoBDrWn1ubSxH3WycVbpWHa5gCf3JTAIWAZvs1V81xRCAB/Dg9LdtX7fK0pgxw2Ef4Bizueb78PXUdmfXrP00a4KW94/fR0CpBbqABez3zBE0wRcMV9iqnUZN2Vnj8/dA5lM8C8VcW5Qo1zUqg0fH1qPY+SFIRkPqasgRPw+Un5R46Oxu+Jrb3dgB8y+2m3czSHNPEMnevdR+5ccQDMqtfJVQEFvZyzCXWhje4W+Erg+yddpvv6Rd1nEcRLh0WCQZB4qn/IR529Vaq8apB2fnPr2wlPW8a+eerdH5YIU2DtiQwLcfXzfpcRTKqMw3J+N7HH/jKdlWowAex3P7BVqVKTksMqSpzh+PUQ/O/HSEHoIqBK3mvbl1vNOWh175hMDsg+kx6wueDjwKSY4ewxlQ4Ojx3IQ9+wBlh0EEcWY2IQYaJ0BYSeuSpsH+XO+gz7NwadbL8B99zMeLPXGIjEm/hF6l/BQk9DnRJWfgrHhsdUD9pisF+vTzSOHYWBI7Sb3QxdCroedEx/+aENEbF8ZzQouZPQ1z/WNOg6UPtoYytZYW9fCvMJTULXFVFpsfA3oU0v5gamp7DvzTuE5WrgVwCJELbNUxDQeMhd4q/HeoGnczGKmolXC/4kJ3/FSSh82mhii50Xygz12AbM144EjBCPHfsf79KmjB+nbBU1Xp/RkBhMR8jazJNOUOAzCUcWc98Rs4ckHO+3jWc55c4dGM9wJtf7W2/oJ2p08T3hGkBp9YW37MGCCQVmu4Fe7BoaAq7KnvY294wOqB7PVf4ZGXnAjNkiqXrnFY5ppPMgfZsqNaZZ9O9+tuD9JQ8QOxGvHex9l+odiKnpstff41eGCeRgivABFtHt7UdrUsLfZsnImcTwcAy5H8tbVoqNenGCWvznWY4c5OvV3TFUm0++idL8eMEjkPZ0Z8JI3pmX7wGrWy0vL7EASTGHSylflDufndtWSstlvQhL4XBVCnmdAuoNRvbdZwp8qwmM2mknzGMQ1mqinWmJqqdnkzOVyHWW8qVy2yKgvUw05Z2IeoDN5EqJwVa+fJ48HYzCSWKrSMYDeJkmMvodNQ0E8VDcDPLM5gsTizdf17VrIqV0XyO9yLnGaGU/3D2/JMJRghKF7ZeD7w23nKrRyPgUnkhZ7YIYgEJ3dEWSlLBkODOxp1Y2q9meIFfOynficE+ythPbdFtIHLPj4nqpJt1+Aqsbkt15hCSllmwR3O3ZwpAh6Wes9uYP+Hhjkltutly3OH9dYhndyELRUP9l+nohq3lp5DgOiBjUdYqZkLe/D2kS3vNQ4gTUhf5fqr8kUV3K0K+uhYgVpxdWjVjEVhEeVY/NeVYCbmCWCv7YqFwixjo2fRogEU+33GG7hTigWZuUE4n3zz5wSzU5Dg/R6yZDJodnRdyrcPBwExOCT2Dbb6nckjkJ/zWQfxdrAQ6jKJFsQYbgnmBvNmjK7PPOKWIYETEeA+EIu5OLI3AJfAoPJ+TcvwX+n80oZ0tO4I9Vnfis7OpU61TYBZvxYRzLP3aCz51JAq3xGm5GQluEx9Pu2m8/Y9IkQBkFrXY/6fhMEEkJwDRLpPkorlOk5MPUQGlJBx0IA4lO73u+cAASEndELN2CvfzSXiAbhrpGSL4UQWKsZ3MAQJtsKlPHvpnCPyqniwikUKTYDYbtW0ydAkv0zA6Isddb2eqV83skTWAxZ1iZdnPZRganXQBbg5K5wbdX6HwHChIwkTwcAehYhxi1WHhuV3B9792wsOMcQ8HzNS7dn6gXB+D1Plbml9QXDUhjryqJL0cdTjIZ83MgFZ5Ky43L0BisQqCbR0ugAvis5NQbPddSWDgiTV+VoHWtA2JU2gL9c+zXx0gHkTvPWHDXBI6vblPSKzID+e+Kxk8qQf61SvwScqtm57JMDP0X71i2VsxzStSHeC2yhVMEfXygSyFsXE58UEJjhgWcKMxf+p7EhZ2iXPFG172+5j89YLRi+/CAH7GvxWoQef6GaPRJ6knt4IG59LKyBHepC4+VwemhV+wqc+EuVZqwBzGpEuhGIlshUUogK014GpBqqINor/VUx+DOzlOk9jwaEz5I2hJodzdffo06NV7WdXIxTU2QjmSKg6cOvZPl1CtPBmwf2HneUxEFI+tiLa0bbFdz+uTTevcgOhurlcKPK6zm0LUs+kyEol6tR9MKdKTMpTNoMdM8Ga4p5/Fp4ODUhrNwF0anJo8Y1++y/Lnls6dt17IkSZnm4TiAxQhwzQLlnhYJToDh9PMXgLINPTrAOVBqXFwnQa9jYom6bBA1aTRcOt4q86X6gCa5YuWHRqj+ySwF0po7v4UU7Z1YV3HPENqgqHbjsI4TS7KxNDBTQ+Gv45c8V7ncfh+YDPKkEPYkfeEnYtR5+qDjwulEPrZnzFKV1hgKxkcqCqHH9AkzJhxpaPVZx3lKTkyRKVQec352NtmdyxSAiJK1YD3nrMEPtGJeLPFdGyFEvJDNdjZ1NqCEqosXcEBcLok6QMwxb+xZ+eAJLJVprEE9tlyEQy72MQRL3bzpq9CC37IM0liwYMVJeULgn2MdL9sajpqDBiQCMq1oJGF9bwIr8Gny78+SVuBUDecVs1qLR8l+w3TVIx9UEFCrdqVoZ3Defs93haGeR1GmPtKjUzaAbR26D/UHP2eo9iG3ZkogsaWn5ryuZt12rjjdgK1A0i//H8zcAm5HuXBDSNCcwbTsF7+zsYYf7uVtDK8NjTSe5+MgPxLS2V8+VSB1uO/g13lWlRuiW6shV3tmGkZt/VFVW3uad0mJH6Sl7bGCJ3cYwdQVdATo52jfO908AraysW6PqlYnmRFVGxHHSlU4uBYoeaTYTYuM3uEO7y91/VtlU8aTaYxW9e/KYgg+2rOGcCKRcu2iTld5ixxFP6EWCkZxI5/NksKy4bteMXf68mNyw+C/MToxpAy4l9NcmSqsCNQfggHU3b27dZYdvf33eop2F19ZnbK3F2XuqoNszYoSa1DNsJHTsFpnvx1W4lZf5MXuxnqVMMIOdWptil2y/UhwcD+qwI+Pp72pvPIPVJaqXrJgJo+Na1QnkXc7xNyjx0hWS3qCTR4HaUutOifeVl+vGmcXzSwqU9SgjZOdhyBYxdS/cTWsMbz/ZFm40hr5xcT1QiVmAqxuy0M05lqM+ihr3kBO0UeyRK/cSLLQDAF4Be5lxgZDFPbw7pf869AQ20fkoNoLGIoVj2DDLVmLm/QCOyRn2kuyZ7QFx12qqy/ZjXSEsRsTZJ73p7l0xtL64q9DT5n6Mz4LWqcKU+vSjwvfs5sFVWlKy8H/gKREXRb7ZWS9AWaIVQ2eR9nLTLR3l2TqSqTZ1hKmh7CF2tg/5XCcQjPUXu+eyXau0UrT4jvZLDT8dUdBXWpFekRUvxobyMx5kn1ZHdTaHdcIVxumDImDOMt/NGTWsrbQDAhXwRmix/Yu7gVZrxg0JdVzysif4/pIy/r732M4NRAsHV8r0NVXXZ4g4N5rcoMxpS3zlleBSJFaHERRodX9Nz4EsstBp84wpnXQCGrKKEfHmx1D4NykcJRK4+OD0lb5CbYmlIxf+wED29MXxdqnhJgKbBR/oCjbCTkOHABPOY74OwCA433azfVLeSinbUH+iRVWDJQFtdScB+crYewA5yb/Lx3H5nZR3vzwfcdVdEB9cYvsF3IzFN7yOTFwW21xD3NDBpiaWWmIeYo9Pfx5FsWg+PZOYUkz+TR5DrbU6O7ybMLoMXabVZzcMjQq8b0T1Zt7TMiRezflznA5n+ucjO0O7GsbY5rMIA2wvg/KcEG38Gvxfpw+eJDhHust0CJwLIvAeOiQLEjGcO1Sp15bHTyY/YhDHSBRcxjNMyB+CtTEaTPC3OPtjEnDcC4z60Z39G8yNl9VufUgWTFzy9tg3T821ZiJP5RS5LT4l/1eg7M+J1SRwX5I6JIJJodcSV1mgyVFG/dUWlLZQk0kSv0M+B8xo5TgoCQNNvVprEE4JmG2SGIyZT0ZFV3Mt7jrfm0YAVOO/Q0n1W8Lh8sa+Yks8eE32hjF/xEpeSPWWaxctPfK+K5+A+jsT49kWPlCU394/T011644oX3XSomHUQFnUyYSRilOp966kh/hcYnMj+txxs8ldk2BSKDNq28xQrkEg9JfY0IFFyqJDqFJ7E5g439kHDk8Ajd8q0TqiHtnnva0uWNVZcXK9APgL8jVCXK3TrjgGq9rb2whu3oMeFLqAMRmRr+VeiXcNUK6Q/TlRig17vfY08wBLv+uDE74x4i103I3WbPRjbPeC405jANbMfMXOXFllJxpwjyf5BYrn3epRxmc6DnZULVkPlRhne1UxFd3QMF0JLkGQLkwZlYnR+e6vBH0ZHmdwQPS50ji+g5Daj1qlNQdAxl68rFhdQ5F8V5JGI2CUm+DmmYVJN4efUq9R9VTsEiWjGJdnEaT2D5PAWKDbakdoTpu1Rjm3oy6o6oV7/O1+c0lZ8adK6nP55Q7qScFQieJXWfAzK65owt9Zn2W5h+wYc5GvwNat4t68Yln/2bXIeYktgnKEj9YiKvUXtpuFzxpy5wKQ9SnzITXu1lHROHkpPHe/8dOpBDzUH7TdDPQBzB40UwQNDNiSVY2k6VipU6IN/6VTRyN1XEnRFRwnxThfs8wJxC1snD2mg0v6fIj6mf47MhHZZ38frq9mf0bQ3o5b22JS0bdZkO6cVHpfIVcN25aTB62nXwzSSaN8hcnTqnhcCky2TvyI8a3jmkVKLZ6h0xo/qDDV3eauC6cg7FLDnZxR18L6a5cFv16G3WSXeWgYp/kow4IcS5/HWfQLukxtwu7RSHFG1dnHTTz6//qQhSI2brqGovcVTEma3o3y/F5Yx1k1VdRXItVS9+SCEhuQtBQdeq97kTye7FjhdLa4D7YEMH/Pg8kXNqlCGGCIO5RmE13taFdJJttcnRFv074utFVcOFIu67AiGMnRusIYGf8BCd+v9/p/ONdO3/DhHbzRd9QWboQXQG7mDaVb/0ubWwFKg/9jIuwgwmnrqLzhHJcW82bkuqDA8M1ETB/reGBwZsRWGrsVtfVUeAhNSXcyXCNUj/vT0/pOYeOgilp5zFzSFPXYA1X1kwmkr2gGUCuRy5vk5cWm9qNYjZblnnqRs8pJRISwiHiqQ4bvVMn9WVEXr5FJEUPG+tkQTK+scUmDokJBrSYy7hyFZwV4AUYyaA+cM8ciLCDKTlZOUjgk55iDh4nPRa+fur4eGlwhFqlA9Cr62+FaxRr2et0SznXSEnDpYoCzw8cSRYgK0Uag7t8XBpaPDZ7GX2PySUJN09IR5fkSdvTNTzhnbmCRdVHihGec6/5ll+K8aK2x4ydgIaAJvNbEX2hEycYUWalCs3JAmSLGmBnRgtgM/JjR/j4F3Yuw9oEJmYy/beniAnKPjRXS6Pso2f+6IFRJe3jXM3CQZbaNq49dO+xf5kadEo/Vp2I3tqFUhkKJJAfxRmgpbnUnZECiDOI+3pTI5yupVaLobNL9Eg19vE3469PArTMCBZmEc5e0lynhnD5ZeDqs5k/SGaauzdVfOdN7NM6cWQKyuTV8Nyo7JYIn2GK9m2APHrYjYyrD3hrRNJtWmHwl+P40OSZJvOypKPNnJPO1skElEvSVSUuPK6ed2BQ27QWgT1BYjdydom9eUQ7DdG9kV1L5yFH+pGZOF9W2X2Yy7nMaGuBP8owzw+VrtWOmFQvSwNkTB3PTh+EAqJCdlY6MV4UPB3pQWyZXzTFcr4vjnyppaVbAoShNlpqJGNqGQcgh7VjswYJcMYAlUBL9S9Cz6B+3nYFOjsmsi7L8ObhPrl/nJDi/goij/88h5xCID9yLc/FOVsvlILhtUmExJUbFdkCDDtUe6xQmejhfFUF7jzhV7roC+GeuWSjrKWAdZZbqHQYi/s9C+75I6EPBt1P2TK3GwnVjEZs25IhLHw2Idtqavq2dTg8anpm8gsxfheDU6C/s3Aa6o3HIYxzwWpfIECGIkfoScCC33yvk0+DRW32P0/d6IiSpgs+TOAj3RilcHUHvWNjz+t+DwBDdJJjcFFMY+EsqhhSnpJksH7DfQLTtuIXHwROnnCFO2y6nc7iZ0KBKOQTXDARiA5N43IzEKeqZOsGc/YUk6t7vEy0pG8NIL41Hu/TYQyCtzDyghnCuNlixp1ox8/Qq8GZZxMZt0RMlv47dKrde9nVA35Qmzw34LFgKdBi/upDyzK/gWq0HbGY4VaN0F8YxL5J/CYrmM01VWUdrG7w6RC4OhIAhk8QABBtWZqWWNdWGRoy0QSKiudCAArBkwNL+8hBLVET0kQVX68/Ewf8tFwQXM2699a96vPLFsTuqYuzYXRbcXvcOiVNdvkdj5qmQFNLdLui2WAyrH+6RrWODVwrKz9/5er8gy/XF9Fer+Br/ICoT5QvzNBi5rZOYOiMwlc/cS2rLqumv/szBQbj6rN3LsfSDiiRTc04SmUN7UO6TpMmxTT54//wZ5cS5WZlW9PxOF08B48Lzu9a4NFL6IasW/Pm8W4o6fJPu+dwyME+kECEHAvoy6AceMeIpDpC6i88KMK8Tu7wlzZaLSPTAYxNyfey0Oi4Sq4cx+Sf3dDeV0GRX4MpX2iP9fNVRTZkf40ZDTHGIbseqgFi8WX7KmMc0XyKhtCRedYEn01AF4Q9SCTmAKEikn8/C6tj9aVxfbh3oHUkJzE+8MC+ZvBKvWQdOmldKCt5Rd3ZiqSxizrM8WS2AwOQUYoxE/et++vm2LS+KurpsceCBzeZWVoavS+FXadsVlnsYcewr2n/X964Vd7j7/p/Afld11Z7Nzz6QoIXWtZa9d54mHRC/75tHx7HXgbiFjb15FqoCes8B2tSDDURB/cu9/f23L4PYi5TSPSfPAQ3U8rc/W1IpbR2PYc8K14fh+hD+UDKklkm5kvxO5m5neS4hyHuficNXq0VbiLQxqnEbKXtj2Ty8qPTqqggiwPL+C62QFh7nyG9WUd955Lg1hl86Mj/ioU9PvHIXEiTPWfNtdi44DTSNMn0tMFMCDJzY8Kcg0ZtQ9wBaZU62iTRw8EgwPWilqqS9tkRHdmUDOBVMrbHAthGEOQnjByA3rIbZYPkt7NrXSeUhJ4eK3GIP8F+J9OJb2rga27DsqFKSz82Zyb7UMJz3wI03rZD35q+85A348VhnrtlgrpcjNX5bcDQ3xIBa6lqkP0fTY207nnUqbv/q8jgZ+0TM5YSC1P0p+gj3pgZQ2umRsxHo0unTbupfnMH98mlA1Wa/yEkwIOYaWMXFvkDOs8KN3xVfmoh6vW+WnD5HFAFhXPNKgt/kFLo94Myci0WVUlG2PGmWNB/ojsVsXnoffbmjbwMDuNcEAMdjgp+uNLAyuWVEiBy6QST+Rh7UrfWnSc7I0l019xcgxNMzT3V/tj8Av0zV9QQFu4tfn0jERm6Dbu6g0n5qi3T5eELBEeiUIP13AT8f5VZYg9pgpcPmk8bKns/NqIIKBF61KJVL9HPJD9hDW/Hp7rZtDoIGy5oNqmtK0MZ4dBJddPxVdVMC84jdraic2spQKRtD/RweYV4D8yWm39YzGzq9O55Zlqv74vMm1/Q9ep1k/2w1u9TICbEZ6wEbvDj5Zry37rxGFDWbTeRqrkOXILjoBRy+bpRJHGb01R2SC1z4Ab9wUF+3wxXv2DfsyT33oEyDKMN9OU1K/Mo8Rm6QvVN4wyIZNiLccShfZlrnJLV76lUdtdEWkHp/jQscm0Ukq7Aj8oGOdXdkcKf2bXSX17sKn/HfCpqgr0I8OxsRh4dmufzZBPgMQhTWE4QxhDuz4ZW1qjSLf19Znwt1hJMqdSQlL5QsZD5lF/7fMz4xzWV1AqqnHg78t1AD5nbvIt1+zXeVkQ2RfQtYKoWJIFlpCNN1bzp7UrdhZtI+s/k4v6FCdNYmc4I85jHYGSUtZOivmaNNmxYGbs7+YYzVFqRNDNqsJNWyW1DssyBKevBs54N+nFQ5C9LhsxpFVpr1FD1StdLIN7NwKsGY/oTHQ5A17WKI/g75AHOIea9OTOEmBD43pOBhtDFnTVg/TOXOD+7uxKrSmGvLvGKAXE0lF/Fx5Ai1BfILv0ox6RyFPO35pdDNgRu8Y6Cg/PLDklEpT7ShXoX6W6ed2Bvi5r7rQp9ywnlvJRjNtA1/ljN9QCKXKX9BaUqs9fxLkI9zKLDe/ilsr8FlQhFOlLCx33aYDY5B2LZhG8HIt2E45OzzSotByg+B7ibL0bRUKZZc5d2AJVkKy9+cM7eH+tCm/hCzp0b2gLKyPSqVfzf3JiB72xqbynFPOAyJRKrQCEOiBcqAx5lJOhbQJUZIvK1OMEqEXeHTBfM4tInztZ/AiuOnEwEgtSDdGH991G0V+lx9fuQIy2UiWb7nJQ5G9VKBoT11CpbYX+u1YeDy6Ks3AaqaaADd3luM9W3lEcfhJhcLNiWgLnoRHH+fsk971Sj4qYl4n+FfCfcoj8U/k+eUVfg8aIkSONoZ8IM2wsNzVw0WIVlRI2ID8+89hocoKWS9BmIdOvsIsiokbCX30JhgJF1wtIdlcHhL46E+dIyVQOZGQO7GZeHrbwbkZzbd75i3NXE9+H12Ufa+8sgaTO0JunXg3YiZ6svxe0eEeX4DOLy7GzRC3jfHxcb8xvupCoi46j2dvDS75UPmTjaqVcTT6oQxUQ8H9CcACysyFLcyy17k9p98tMxXItRq73+1R9uLGlzVwAlGXNPhpWV3xL6ghtgunSWfAApqUnOYwvwZifafmCm8fpgTJFoLPNMUk2/N3bS9BBpgy08sK+RQZwFx3v2SK+lNk3XXikyqcvpuTYnUZ+LBgrZCPMUHrDjaPx1wrAZ2S4J/BufXB71+mC+RMsLz86u73IFoC1zP0iF8hRPWnBl+vtWQDiy4AS9xKLN4YQ0w81fL9hu0fDc+faXdeE7AovEhfduyRaHfpXtSMQnpaYEHoyMCafBvp334b3/41qshN6Qunppl6GXDt8y+HnPAJBELJa5lLNkgs1v4myoWTPKHLU="/>
  <p:tag name="MEKKOXMLTAGS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PICTURE"/>
  <p:tag name="MEKKOEXCEL6" val="False"/>
  <p:tag name="MEKKOEXCEL7" val="False"/>
  <p:tag name="MEKKOEXCEL8" val="False"/>
  <p:tag name="MEKKOXML1" val="4HooU0THZk28POP9trq+pbTvvzd/gcV8t56cq85kb3NDTsUhojRA0EsgEHHMH7oYP1SYpn09ysXVivguJdhTvfyVMsBLTGvcX7WPTor/CmUU3Q/nBUFd6ZmJDClxE7IfCl9NLE9X/JsMuzsL8Gl2s31ekv72TyikwFe6j0Z8AA7UkBNiQ3Y5xOdKQT1qqPP2DZJwFDKkyPQJZboCAf2YDMXK8v5tNBuq6Kx+gZckiYkDpaFyHV35plq+zILldWCR4gSLATCoFS6OA1ssXJMGY5wGla/HcNcRFE+1c9WbBke6kRQssIU+IXCH0rfaNtZ+mChR62o0X5scanro2vijfAGafZKfxBrYZGHJet4yBkaouPigJm/BGW7HeE+L7mn1ca82bnoJL8urWIpzw6I4SXxmHnbqvMSCFMZGLVh3Unx5b1ougYDDW1qaDMczI5cmrISe6TTSsTnHWo/bR3KFW9NwReQjlSZ6yGN1NQcKHxg1URKsU4EI6VlEBUktsD8xCfN2oSfj05Y67mGh30Idf7sxk2pXB4Rwct47Qzkoo4Km7GrqH4YPTkfcqO8nN0Ab2nTNcptwT1C8LX/bU8Eoemj4h0EYCjvtfEg4jPiNQsBhFhYsaHldvoq18FA4YxxiOJ1dxlZMuSk4NR6DpKiAQs45UsZaGAkeny3obsY7ToWAE8kvpTLz6POnSXvcZhsBPNnpyiSftJ73O5r1WU7EuPsQnTKceJyI+oRvdF0w7HAqAabv6pqqOrTTrgAOIgw3kzyVh5ShFrl+FKtfaCvIEi5pVdZ54WZc5pVoR+iHfXMaY5eU+Lib133hVEciBSd9M0a0ISkeQwL3nN7by0JV1HI+yQMU2j88R2OAOSzhX1JRtbJ3w4HotmwOU5tvo6qzETsvePdMKsiQC7Y5DB8sSysosc5MOmaNeZ3LOMlDxBI1AV8Xws1wlO5s6/om4I8VKzKAPM2MDDcYecBCzhShS2O/QE90ZxaYhVxMY69wVVGdquMU1p34Jl1BGPGBxVhT4G0gxZsz48RFzqgg/0Zsl/X9+GCNXcApuhcDuZ7+kb/9CJ1tEDJgP43VQoR5ULbpanERHOGM7+49kXu8pkeQdwuY5W+SeapS/qozq2vpU0wGfNVhd4rj8h4mH3DhXY+MEI/fsOASppRcvpx64gcVCPascbJam7/IF4b+XMdPYa/cR3ysuCOf5vreKaDPzmzSiz/444Yeg5aCJGUNUK/UrReD8NC49irKKyXwMoiXzKAlRY7niCD95I4OC/yZCZLbIKZhnmybhsuwpY1n2xn+TkEXCk6+8txIlCjmuZ6iiszfNbUZzH6OqQnoaQWXDu5a7cJvkYH6Oq6z6wxpBwexZo0rSgpfDV8/L/Ud5RwVoBIIieLluLI+EMj8jZksP6zvRrFJ0yIDViDS44BDEhPfedyGYZWa3gHZm5rfLHCwCllQVeRr6o3wdwKuWsGRgMFy4VxHn38E08kUgP7OPFZlTpiZzF0+i4XgPDJh3zSs8yyObPduQARPzMWjlgoiCEYZ6l/J7d4U41PMfe9gqQikOEziK5DYSFHRPbR4LS6cZtA1pQtFPhHY4yzzqJmsu+14wdVTMUuES5YLveifVMOO81EF3gUyxObgmutHofceR0bZADhkMSUNvu9ENLsphamdvY1jTO5A2AlfFW4FLPcgimCu9aUixnvpOWyQoeSOq/RdZ+SSVvnSG754X4WUQ7IB19EqsO4OAHkH2q9DHD8lrj9bVl9BXfap2TAaQ3yB4tTmk2nXsEdU1DVmTibo6x2cmZ90GtNj6EwOcD7gn+0pA8xf0I+lTG8uPZ08DgAIWTcpwbxVrBzPORV2sdePDcaWP/F00Us3b+9p8KZGUivgPzK2fr93xPp8Paqb+0gW62WrMGmgSHzaTBSbsvy6fz4u0CoKaaNbIfvM7gMJGjt2WpiFeU39JU4QEp2xyontM3qA9YVnEd7higdUUjYw6GuVFqbhcwFQ71cniFQxy/YGwvxAeOu2/v0slgHKKnY4RGkzfT30qjjIgo43iU1kNKoZGFQKwABLc7YDd1UZBgsBT6IQQygpVfkdBmtg1pLN5BTQwBIAWFWVXXTY2CCvWSquWtu1fIDDXGpZAun/8PusWVxbpT6H9zVFXyqc7JPGdUFWOzpAuw/K9b/nN7A0Ax3qiiG399duwqxRi0EBznQedGmrL1r1kzNbbw19NVqfUvLn5RAERuar8u1g9Zm0zvLqhEmG5DXVqek07Qb6QEh1Ei7G6XbRVXUpfyEwUKvaD4/jI64GyLLE+RZvu81uR0eq0VBfUTOhispXxNAAitQIDNMmFFUxkcocWFZBJ2UX1SgYipR3a8ynczBXiIuWtJ8ayc6MjZIVhqPDEy9I4xYnS4kclFvghhFcPVgrdLZxEaaB5DQVclGsMCGwiB6KVz0SBKQjflD5Y/qzAMafs0kup0weTkxdF9se31TKmUDiccQZ5ZUXuQxrePX7nsuGO9l7pZYibNQ7OWzltRr7prosPbKdTuyHiNe9PS9iD1B1yYNmmhdvseFCM5uaq78lzQllIlkUSETiDFudFxrOper5jytpaAUxb9YLGeKO6QUYoIFKjFawpW/O0b0Yf29i+prDnsvgJPsAwjOPOyypPsAq8jJNMa/5q0juIplIza236VZfzqk/vUGO+HkCC9Ajddmb//gp/rKIf15IgPeIeS7MrXPLvtQl44MToHHz6LeeteaGUp7KY4U8SrThxK6YWuRgSIKn4VvS4wcP63aRkkT3Yoe9vOdnX23M6p5EWh1BBoGBLFJGNtHpSbW5LMEwk6TmuQsr78sXqQfwAqodHnO1oI+T0P3b8q7fVnhb/LGTBvTjxMj8HBYMbrebZgDxDM8AMwrfpdoj7QnjDLQhWCaI5a1i9QmcPHW3a2yZZTf+aHKIxm9MZGLpzGRh/MK+Gaoh/Wp+lWy37baO24+c1xYa1dqxq7LJ2benaNioASMMKgIuETE8kg+ujBWRaDfFs0bO3fhNi12J27g7y3sytoxcLxNvM4ZPy6c5pvNLEwiLRfcfbPzU5rsbQhb1SRzLnurSf1tgyoGOr0YPo94WNlLys/HZsuAX4KH8KCj/+3IfEJpA7pxhsUjegzEkxzLZpe6oCAJrVeXNbH4BFOEk76chQ0ahGhGYeJRR1KTL+xy9h3/LatqhPzWLAwxG6odK+naRdCANUdBQUlIUZCx7e6303MSMSU2WzR2LJHAh6+lTdEJAW/NUeTIBmtgbGfGZho3HREQZ6deVnfGefBJ9IYOIQZRgcV/GpFA0MRrXCQAFB8+XRsAPisYD0qXC6twmDqBOAlGnC9dUvScIEh1weHtuxh0neuQRmJJxhFMEDuEadvZI1kQjFHHNUi8sTdaIHEbWQ0TtU/umNOxzHfGGRkbJFocnpnvuStc7UzZtb/UcozBKXhA2Ef5ROn614hFBlNiYQH8OUbgCVrJ6hjOK1b1DuMHzIPEO0IAUxH8xKn2DWGH6lwClBnnCURcKV2M22gJjxXekAMAODOUtANp/b2IeYNvIl19uBfvaT/hsgJSLrIIzOYC8i5LyPU4+Q7fwxBLP1V8DM5U+aK2EBzT+RSRz4aGPv8VpsgUaQXxfJIO6eg9GL94F85swgQqF6X1SUzvOiDOy3un/35nd8fKT5nCxEAtcmZo7bMnCf3jTuNsp+e7AtuRjB54PPkABHhluyRLm17SrZODMdqQRGymk1ekTBhXVF5pt7bUkNSy6dgQW5kRXOa7IBsXgRP36jecG2Psa5R/amNoo+LcJEgv7QILnw7hfzCJl71YXVm9G+EHTojQh/uOVosldD/MiVYlZmEFoqBqJ/RgGrZO21xSdTMFxs77O98ogexzTRw2v+i8os4YuF86jw5Ylif91/xRt9WbBSjzMqfTbegfz0BJsgWTnk6623kgZyYy8WHQU6RFYS2onUhOhQAT8QVqS/qaNIAJk71Ph6WyvaLitFfHonji5uiAF9/LaQKv6uIkbVAkcr/lRw2t5NzLsPa3UZliVYiTHxohc+7X93AopZSncDJoC2WKXvD0pc2MFL5YBAuv2UpQWvVVYm+Ow0/OFO0z56ir2piWM5ZgrAO8u5las0xHIRSzI29iK+YOLq/IgYQhJXIZ9q3R2n+YYMnbfQq+rkDhQ2HPy07x4nvHlKeKJk6FVn+b+Zfy1YUm/NRVgeXO8rVJpgJNq6TGC6p9uTKmUlh0OPQfEbNLcDt6PtgxueEdV5ksFrWDw19FrvTI62aiEkAvnbOL12OHVKLqYtwjed3uIEp7Mza+KBUCMnqbFIQTBn/wf6s+SpNRg14Q2Bs7USZgGur4FYT0YTpZYZFDme02uDD5T7ftHH7lFacDvW6zH5j+x+FtKwDfX2DOj6SybuLlbyVXzQKbjAun6Zgemq7yXlFhSwp/F1fWZIE5MGrN9V6/R4YlklDpjHSEJC1mfThuQD7NDOdNUiAfuJkwqlyYrS+BLN8ixFFXezm87lMec6G1m5GwvyBE41v306VwnKrOfFSmhlMpJii3krzUcqo04UTE/vOuyfcs7fOEbd1eD6E4c1H69nYH67O3Qx6U752A6dzIa+ByNjyr66IZ58oOQX16yhdeWuCU73cvLoON/QpV/UKMQrcDyGTyid0wZEgnVecZa1IkAas/WhFPrVP4kz7qWFRcONhHCa4rqpWBp0PKtX/FqdGCo1kTpWZUhvLtKGdngue3LiO2gn5p/grlQhRko4i6VdM/tfHa/hunLjMIBwmOMKxao7p6j4qR/7kFmOXXFtKaxoq0iyiHgEdfbwyOVqoTE38l6HL+cdICttMRog2OP3Qm+egq6RK4xWSbMZyDZGPoAW/2qNPMDU53DNdP7cue98UuDMfkD5w06qquwyCsKllvUVZKDkb+6lD52FSbmM4peSqnO7IivBwgh4/tj16qghMyH0p46oDghwm7mHmnWGKhxJWNPOuk2sf85PJ9wCYstaW78x80ZPYnK5FPSL4MUPjNXYk5AK/FpURp71hHkoCrAHIRUydSeaNreSGplxA80MpgWw7LkoL0sn6Fv4QHFAv0GUeZ1/o4otigxBPdevhhrwgFwGAAgOGpzpK2lK6FV+TpzhOSLSpAV0npE0meqq4svpeSaorW1oeeAeKakvG+Jdd9xDTNi+VshsvGEJZsdkrMcLuKDYw+uvnu/G9Z+A2P/ED/CdXR+S1/ELERC28l3XNv3BA0DUI5qobqB5xy0mrg4UIEN+D+NBO9u+z/qLE8F+ECgSvLSb98mjM8jO6ld/cm/LVAtfKwpBA41LC2VafG2T3MGxmcVkz/3lQYG1RzWm9mFneeUzp+DPMjqS56pYMpFR+mfi/G0urKkjp041zJG+TjqEWjTtP5SaPHv0q2d/70beKQXI0BOt6kMoaLVyNIto2+o58rafD/lg4jnFNud1BjNBQxZb/KufBFN7Cp8LSwf6PGJnMGzvGafb4+sUMJcvG1pCk+ML+DqNxpptCY+BNA+jMLtfgmB7mXhAzX8NdBkvTX8topIxV++FLXP97zIpN0ZtdmopfgxjkKXSMMsCLcYRLR7709aH+9kAhvoEkD9h++pe6yDGgmrXD3wDxroqCen7+TWR0nTRMw9qefc3ZYc7eGIpwHxQTHOCa/y7l//Auk8J0uS3E2h1mnffaxGORyMBUEQyxT18Gx2ITcKuAjf7HJxXLTYvqEKla6dVx/1EDrYP/g1kCk8SxQ5dPOmBIOAlc526iquGggjoBtbYHugYpIPCiVak1RipG+aRsfkHTF7WY4YNPKPemUtOPwlnhRTGR/TP+AehY7UoWZO/3x9pajoyJw3Ak2YT5wy8YoQaD4fD6Aa2tB9iYa+szXINQ/kfFWQ8IC1gIf6x2s2eGl4Clv1drPBmTcx5lyHOt+MYa7ZzbwGnECv19hzLX5//hxr8t/wRkJKbhB0uCrQDwU6xo7C7Ngsq590itwyXlQyXzD14eg8slTc1fiKYIuLwDxvWaLZapwC0odbUAWf/DLRJ9m2bSrqa60rB3G0FqBsw0cDbKj/Jly1Tk7WUk5TCOBpGWzqQ59xAWE1PSMwCF7YRRZa1syktSX9/c4nZrE5Qpp0bOphNeoFqxQg6M3qrs/yRWCIQdy9kTtRr6fznneGAmGseTk9QknIpor51EUhRVHHk1t1aPmdV1w3zg5A1FsyYYMXFtLGWF8QHHKhyfvCy9qiGxIVAaKQS7BQGQGWg3dtlOXwnHK+8cO/heRBFhcMUDa0hO+lMnVbAQ4T84+QTtiKpsCa19GQ1EN5T4xMxf2W0GR+kZ8gzd8aILzYb8H4RMxuBZTTC7Zz00oBPpIZ/kQDfWPKLlksyy8Q6bmus95Sm5QUy9fZ1hMpLyHAdwEhhH09/tGRtCvBqrVoLbmy2TVMwqDsqTMuZTiQhfwifPJzTXgsll6kHwVnFFj+Vm/o8wPsPm2fIwd93SQzyNn+eR34+E4d+Onk+bOCF78ye+2IcUeUn8fWruxIT6rs2mUE3baE+uqCOn8tYuKw/r1mdMmLaSRxdukjvqTcXu2o88yAxGQ/T65ZqZkVh0Mc9OhmU6ZIrleTA2DtcHplIHbS5Z8dmnRZEm63gAxCH4nTf1kSfCWki/h+kv7K8EmC85YtbC6kEiKqe3mpYsqemYPCYR/O4lYd/F76DAyQFuBOeMhU1Y7dEJk/WnFT43WEe27totrLSgk6wQydA1sLid9H0SpvvOJ9ic8jKuNoH8OL6800MWQ7VNegtRItUA2b9KITP/9mtVQcUbIv+9G+sl/EOBjJ4PZiaz4hVmyogzVaUfVMLy0gfH+k/l1K2CF41h8BlyIlpj4HVW5NNhO0wz6AfP9xSEYXd/btBOMIYjxYXYzPzm/AqKvVrugKnJX6s854yknRCm0MsWUlhIornJsoFeFFsuJG+ffKRbNmFHvDWnQD10RIGC2qukTktZnXQn9mqL620pzVJIUMomuFJF3oKBqc0F2y3xSlPF93Pb5aWiof5s7iA2+g7tMVtZBH4taM4iKJ+7KAH36F5YKT6Uae3/9jksk3v/qnABkfJc6Co//Rn6hirjq3fLtgAdywd5D/irgeqzMReTwIQ4LSNpW+/agb4Z9nV/G/yqIm7OSPhbJwp6DlWhr7uIJSSx0EoFsCitR5PKammoJ0yeYtW3JQ38W+xpxW0X8pHnzsUG9C5Ro3N9hC6PG493As//Hm8QqxOqKNw9MbLtrHpk3xdU+nNKXg/e5GvxbyQKTqIkcX3T4dQ6CgJfJu1h4HEJi9l2GorNsUOdvt+j/T4h64BCaPPaa2zzUzRx7sJJf0DdbDXgSjF/kBdpyg3k5c2EzNan4L8hzocrwA5/R4M3S7JQxeeoS57Hv+ScAQwiHJsb5kdK6ZkP15zz4N8xqCPI0sLNU3oDzkEM4oVgdncmgg1Zh1HIPY0VXywhFjBhov7X1bDKJul4FwgN+i+C+7xYxJy4K9AJX9wLT6Zwzr1B2ztrJqpWVduvGguxmi/1q082vfcNuAZBYuLJmKSoiZxcSRQ2wfuT4ezGFKBH/QWrafgAf5EsokjHntzxC8gLFymBTriMRv3vZ97Ey3ZkB2USxANYZMhiunPhqy/IvReBuSwTPvhnLxYDtaGevj7F3WMeAQrXOUekyoeNIRRSj1kndtu6TqcziHlr3Z8UwAxp3GHxtyHU3ejJOsg/AbLOm8QZuFReG8ziylRowBVSo/JS75trjnCH2ZfPD1Q03IZF5TZMAEYk/+MsrgzdPAy3t1rAsj2f6MtDE+oAI1fFNfiTcpyvbD6WRwa0YXF+pKAiP1et/HUbYj6YTeKytAG/mbBA0D9qlVjWrAK+JJP0dHklyxwyJFvOJt8mxCzf2BSJ3CSDciXxA4+5s9dfVOIlImSCsFqbx/LkTabzLkJuDkwAhG0Fwo3jgZfpnWS/eBayqYEPisQ5djvW4iZgWicZIgoXALXmlu0gJvO8DXdliTF3NkP2BNvemfp5hsyZ57YGjQpsJ4Rm3Yq9FAPH9eQP0txsIaalEDKSV1XntberXv9qXYnx91XezdMYIIUOYY0+A++dCNA3hdViHsiz5rAtIN2rP6BQIp57hrwXyeLlLEYpxcPrIEklcR9TvOiKhsvLR3eFF5cFvMhEmaCHCk392i6zDE2U1FlFywgKYDKd/5VjCANzjrqE47mYUb4OkDguy4qRIqxpU/fIWccdH5Nt8f+qZaGwBRksVg/I2henF2F4Wu+NshMjj1oJxZgAPM5Cr4OW5r3ZvAxzSR0tJBGzPmHLk4HTMDAMqOU7kxjdIiZ6IYAno2KpqoGJA7bPxrxVx2jRZYJK/WQRu7oTgMWLwUoDTRDmfIpIkCTBWNS4BaGGMfW+rxG5cJwyWI6jrPf0/RC/Vs2xXIXS4PSRkBifaYbX4x2ys70yiHDh1W4wOTff839RiX14RsITDy0itQncm+tUeH3o221xAbvC0bftkWl94qyfrLe5Ik0d2B0n/67YSyVIHipIMKoDQunLl+LguuYMw+PqzEUXaO8BCukqRjUJSf6ghE3dRKy4UrNrXxwWA2E+jO1LSrmBnsiBhv2qBNkCJCpImL8WxpsGJNFbjHqx+nstkfuwrshNwxtI7Isy9u2wqloK7XYIFv7htk0BT0C4GWsd0T2RUmhNG0scH1xn2azdAio78lTVeplLlQ4jgID7iorpFzG1R30SlwpZhL3z48Hz1lwEGDlOSatZhFZYkF9vETs7jWpsO0lwZtqzbepBp/nWH3Ahym2NwVK1UfILfd3F7N/RjMeqbigdnrq+jmRw5taCzh06UL3+KwadwrBycalxwZD90wDW/mqmYoVQZS3Akqs20rfhDs7subb+PdsIeaPX2/M45VsZrcJ9FYdHeYMUyNgriJjIxp2HlnL46+ISIt2lGIPjDUKjWNP1SGv0pceyRanRSvhfk3UjDisN0xhMv2GA15c7LFP6DZsWjfOg4IpeqtsCXK+45Kaj5aW/CihfgOR4zUiTei0+P38k2ka5G2icRkyTu29HbogZ7iLmzOpu0rfdvRaGjfigOlT4GECjmxu8fZfYwkx2gAz65hOojkF4ibRHMRdbaoGQpPYD6FzSueUQlQUriwVDzL74BzKdagBTOtnuHPGM8kYqVkRO8t2pfoKoKLtvy2RPhH5OTeQvGHHqDz90hM3rw+h0TEo9b36jxxYbUCbe5PLxTDfMmxYaR3/OagyBS2fF+dJSwKHeLuEvuSt4VD8b9kGtplHiotgyRRhmRNe3/wDg58O4aC5hPbIT4Sp1V/U3j+ZFjVpgLY84ey9BuxVKFj8xdZjM4rCUUMfnLhm1cKZUOb39IxbrDE1HCioZbts1m6/EwgkwQI7pnlt5kiXAWOhy+/qnLJIj2krFaA8tqjEg/7oW1IdiqANdvX6nyH/A8gMvnqT7yMD670azdJjx+ohiA4/L3IRnXzVybtnbULgCVcVhft8yqIDN/Eu1WRlawiJF9Anz+Q8yTl2Q8Lg2pe33RzgfWs/3WI92utaS/JuInNLLmUIY2ykj11q9CRl+QIWEZdoSLAVhfEirO6FKhoAfmu45e/NVsd1vnvTUHrUvYp5aRZR4Qw6UHRHJ4o9pi1qcr08A2kjnHThMrJc0C42mTkZuNQV5hlbFcfgxMxL99p2iJ9DY7SP4Hi3gwt3XAgrpGWxQSI+A9mHd/ZqDKOY02iyWz3CvCN46s/WKxpXN/x2B5vMYNEROkul7gYtunIwXJglZAhuTUij/eLemWNLHwO8eFkpEmhCufL/79ETa0Oi92z+Df6mOUVnWXy8eUpVQBMO6NPkgiQLruDyI6qmjAxv3na4kmEWm+EtBnfdlkJSyX/H5u0Eb0jnxNQbWJU2F0vfpJXVr/d1ADYViTFSE3gE6tTNdSsBjIk5M+jbDYSKNa9yZODoyEDp+0bD6gdWMvFLvoQrT42A+NQscuHtcGbKSnZ4tmqFx+SdwFpluJxLKkFoX6iyIVLyaDsceJL7r8+7QGBZ9YwVGT37n5uC/vgaJq6ZHo//wogpJxGMDS7d/mT+cvJdnrx8Pfo/0eMQ8UNzPN2JI/wdylQaOjBBaWdmO+lJfIY8+L3AFC/+7HI8WCbBiZ4JoxbjjEX42SL9LdrCmSD52d8ySkZmhTkA2qKDAG70DBwT0dLoveqZD0QQIU+udyova1pdk1ByakKY44m+OGT8mQ10JZxCA5BSRLTVKgnklYLxwQLgXQhI5ccaljHBslhk3mpG0ffRmhZThTQpHHnSu5WaTxniBrqKiV5rg1zQ1aASOht6PzG0fGHonwDpXty3cb0h3U7Xo0p3PNZ0lYW/axKpyVWzGR8ZKoCIogzeJQc7AxQiURcPsrx4ltFc0KGvSZlpZotS4i7TrmpctCGUQ6NhTpGhT9tDWVegKh/co7Rc1tRtcWScfaiDDEylzT6CWyBZW/oh8WxZSJisIvwvMxkFCjiEA5iiQHbD3YnlhS6/gidSrJhpjjw2kUwMUR1y+5JKvJO6lwqS5PqkjEcbIJbVCHNi4RMLIend5UqW3SgvPeiedAmDov/0ccrS8DqRH+BwwQ7VFYeOXgYs3WSaRkZWLTZFJssFmDofpRXizr2mqLO1FqDyOEqGwCqkOS1fH87dUKV0TYjdKpuBnNQemZu3CdSoEjmKohXADx7y68w+teQQnfRGf+1KoOkKXtJpVEuSmIF6+U1EAeWHtjTaFjf4eWRu8MiZYTl9CsOsABChuWnVhZ6uurjc7RmAMcHsLWIAO465UJmCkUKR1IDTo4mhm17K2m3lU6Mg00IxNf1BxD704QM3pN7xKGN1yk0c8QP5YDGPB7dV6Jmx0Lo6gu83UkH3XFfes7SM8gSDyb5sVBq24qbBL3Cmotx1W2ZMVXxalu/Z62JmAF9S+vg99wirzVBDXtf6dQyR5ptacRiJ0WLbzJXrKIeu1mWeemRQmBaCKAZ2MsADnsdR8N+zlOQjKOg6q6Is49cYMBV+LjNYzX+qbO9/IQDrLHCv436lOsMSY5PuxXAFZNZ0rftNL5xEtHOhE/+9eo4XtIZvdTOIxOKQnwcQZST8jEXRnLwsV8r9iqp4Kl5RDGLiaS2BUaLp2CJyV25qUkWCS0KgjUzr1Dqx7L55s2+jl1YnPO8UWDXL2SOpyBaQ98k2nqGk76HkLc+Q3/hY/D1PL+Vjo9H2KChtFp/9oaCbbvPMg0G1v2poBSwWHXL+Eo8sbIzypq4JuxHvV+XJZylRj+DRYFxO2OnHp5OM4BZFTmqMPEfzh7rrUrlY1DzCISO2DczWImLbn6WGR6uVLgEeFYpMsknXV5R0KwzAyEMJuWKxtJAwpUHnpPy2zZYWuj0zvfK968bbEtUUBF9txnw27OMSqDevBzE/hkkW0ss7TWjVQujjHfez3kENsDdOiBlti+/nctEYGD3OafqLDZHWrhbndMWlaorI+v4RKAX3v6ShCSYLYYlcpSp3yv2IEdPdmn4araXkRdLs3AVxUo/EmvW69QsUwZhZom/6/LcXhBGz24Ds15F8uTdx1ppOa0CV3hwEy7sbq/3VdfEu5PXwXS4/UzyeDFoXypaEg/jaIYnmpTgB5zp9uU5gPoN4Hhtg8b65fCjz5dx96qyfXT0ueLY/BFvpKs4c1rNxHxzzSQo2QVhbiWtGTV2Dz/GIt1TXjWHq33OYAk92Gc7NLMtAGVyvSfiVRB+J7orikSDxiFUg+4AA8rH6agB0gmLLrxwsTdfyTraCVOLTiU2rfBsO+kFuPCz6YqIrdhyb6Nfh7GiMIf5Fe0+ubtOd1oRa7+R2xAcbEeGwLy1+m75RTPWI9OU92vf1FK76G00036ifEgRt47AidA9d/kxgcQ5OnuBsztUcGYmoeWZBr9e3iQYlg3J9P6jSbFV1SFxZyiXc1DlgeoQEMEYpM5myEY5c1ait+BAj2DOFp9Op9tSNZaUCv0OAGVXlzqYL0hPN0T47T1CjPwMdDY6eIiValTV51X05qfYxoNJcCKkjkjCrCki2pklqYkZrpEacopVQt8ZXCuAVBPEAjmgN7y8ANSyHqLwtdXFJmlTqB4Dg1vqcOrujkIPhDFw5TefjBIlPHVYN9d6juLFJGOGsAU+76iywWYgyZfGCpsIkgYtCSI/noYvnBuqzTfYZAnc1j73I+Ug0Ei4u786nxe4Kv8xpTHMjLnkj5Uz2TJzApEkgbxL9C9HuaDEM7pl0J9dJv2apzAUoX2EwOKH+vJ6UZcOfO7hZgz58Q+/4eRKuuKphUIxl2v8yC2L2nO69Pv2RW028cU80PNh1aXRjqm6NqfpLi0ml7syNH5Yp9doNwX/2tA1ipnisDPAgK9nbm2TFc2CYA3o7E/8QcBs/ZVfIPxkORIxd+YizTDL+SB8ajAeEkgesiWAPswNqzFogYB8JSDY2dWyGBkOoeUIZsBMdXmEwTOKWWKxR7lggrKh6QTdM94dGlu4NYlwUOxe7fnDl4eaVpohFp9gAAXvvvFzHO29VrurOEmlFJ9/gg692MFwF6NO4RELRIJZblnL1AwYgqlUzIiN2IS+ix2hWCouvFFFInoJMWcF/+tjClqCB6T+rgJWrmYoYNofgo2jIi0sdDBeTdAcs0+2ArLpEoPueRHravqOTO72Og4SgEvuqfPwXBzzkQRVR0nQr0d46kVSxLypUfByBhIdPoC53v1ncXjKzzlOXXDTjqsfU45gkR6dN7EEjOfmbDPlk0TcRftTdRrf5/1RgJmnEuIarvUEwq5Sz9kwDY6McRoIgYk/ypK9A2BWN4I848VzRI58605fAuGrpWhl/33HaurtgknbIuzp+T5U/B8OO5Lev3cMxus/a+K2unNldwxxKbtOTxXcq4tKFwS2nkRhlxuY9GrjODuSgaeIBBe7jOCx/tu9z9WGeeBcObOYY/r8J3M62+hF69c1fXvIU0WS15Exhlw9CQNTCoi6thMIqVMlr7qAHQM9LDbgf6Emgc6Mg/p09UEgufX+PZ69IlLWCnR9wId2FP9eOxav5txtEFbcnTGW0WGF4gSoxP9sjVyAZBgeONWZmZ25YZQYvFh1SeLMSlu6iOb8tlHiwKxOJxrr4wA8x+kB0NtCS3iaMNUuY+UwC5JOQNrAmFlI8eG1ZO4Qr9Pp3CmR0Fur+rP/PtwLDHkYTVaNSNK2TiN1xlqQIe87CA95BjZV7G05KGFy5hu1CakZ2CQ8F2nctsM4iL6pyPiNZ4zBZqJK2M35CqhpK3S+QpUelEfZS1XHAQi8NRRvs+2A3kSIajAPI6x9Ee14oBFRDbkFI6SK01HgR0FqUXBg+e21CYIk/0UE+dH+jBotU16bWosEx67bEImDpcPTYGcR5RX1Kiw9iFllMwdOLtemqrMfHh2Dz3Wf5VoFAjPsKKTrary9fyKKji3t0lJZq06ysSg/nMZHmTPIdiE2Zjrusy8qQ6b5YFkQzxY98jUOtZ/el9ZWe+Ol0aJUf3VLB8ZZWdZUnawNmTW5mMGdB5iPX4Rgvd0oPopXScU7Xd/gxuznVwjxUkDRX9/Cvn7gcqFU0uD8dbsfkQy2rKHaDK32dHB+OlTnyB0oeBHohpEciXyXtCPhxNZWUcvFuwZyHPvAE0cvjqUn2Y0/beviN7DyNpUQ60xagBcY1xf5OcI0xX8RQsNSk+ZjCN3apBryo7VifJGeW67lErsWk9WhyCbVLfUOph9EPgm1dPCVXKTrPHqxNf0/7eLEUs73BDqszb6mCqz1AEy1aeseJghlB8BoT3/WnZ5WTbuiKS43DwGoQG0EJVltjw2cb+rHKiMCwCeNHRtbdoJmrs/QFXkL6s9loJYuI3rd/QNB4QpWFyA/ZnssSukv9YH5itQ5BIRRqljsVfsTKvURcx34S3klbwjzWu6KE1ugoQcJNwrlRsLQlHbpZmkT+cKxZyEIqnv3CPOpBqxU3jb6UgxW5o3kKwBcWX0kzdKDUzx9EC1oqiSTInKrFx+HajEwTYFoI/3qgC74U2VuMUcQHNXJrjYhjr5UVtp24qu9aaFpBxhcglCjxUFoD362cEK8mm0iNAffAAhZAnPvm2QLD17IcLEcik0YDxt9P5Pl755WOhfmT3Ve9A+MPSLFS1OB3YVW4zCoDHr5I+FS/N/ob93ZBstC6R1JbiTPuh1JtuN2+pBPokOcqKrLAqL6JvBOv/SmlYFJ20o2Np1c/69VOKlERaQpdDVIpfCfE6yT8gHSeCdJ/DPAH8gxLn7LdtAUYSKxW2nmHZ6aZJhdcJJjIFXDiCCaIT6WZ6UCzONpQg08C9EkEFqzoVvECnsAWWzYTFGisHy0lBJnp2Nu29ovLTCOnSIGRG7oS1Km5bMshnebvrhMudNAw66e65I8PiRFNJkjU28OVstpEJN3dWXRtmp9E8rZPPKi+MOsY8wp+PpyjD1S4fmIHjFBNkp7dyTl42SU2esbNhsWSnHnRsy4Sp4SrpKK8bzs3Chgg7CqlSA+Of6B5t2IfU9PdF7hyhLN3uld2x+IiqGSo54BZ0nnJUo51Lm5DMOwegsXIBaKkqWRadhpGO+pRsidWqtEzF8X4TQq2EE5WCbBLMuxrEOjY64Yn72tOYRZZ9JH+xQjAwK4o+M0UqPzyHwM8guBlePfIyaXVeZJn7phNpUNPBOGH3zEFrQjAcFSs6MuOW0bbJ1krwv7YU14EWctP7OdWVT8FG5/gQm876BaMAhZBGwHnncsKBo74/gzRw0E/tSegPWouvAxx1iNucCZkyxyWWDzjpJHogFRQLQ3yoGeq2nObfdqunHrv8mLyn47PqosoqaCI0eYkyXzCCx8RQC/SD8+6YR9gtyjZeHL7rSuzryONIT6RKewl7Tzb6tkM352Zin6yn1KDnTSjlS77ZwAEojHl/NHLS7tJuBW6ty3QWZ3AxwJyilyZvn2MzXoryDobw8JRzMTcOSUgMhsurQ7xA6GsT55eyUY4hDr5FPvXyNkOtbmiP9LVnnbRj7+hwjcVk/9qiZmotKaCGU8jF+VTiLHaWWamK8I8iAB/3sjUntHwf9Day97lNZXicBNv/XC4GbmIoNNLCDGaDCP8KaUt2PMo7YcmBYjQ6Ten5/v8rpb9Yv/qzOtBPkpAnxu3CjZ49+9tjFXQSb4p/SluJNvs16uWgFqvsCK71/XXIRMAAaJBTUbvJ9gXnUmDI06WGmSsLFnxRMY5B+kteCZTlUMk8I7ZBNEFw6KdZkLWh1OLaABwodwdsRFGuqaSBLTY0kd20lQXQ8byW3r+fFcZM7dNSkTsYDOa7TNMQs3GpLQ2EN2c+zVgblKu3ymAxoEQXyLDfq0A/zWZrDn5PWXJ4O38KBugqxiL/ugpetEoiFW/JkTIRh2Z2X3EACjTIKEOEB51pESPKzschWXfLYxeJaV7f5W3E7zl9S+HH6LGH7ZN9eMOWvuWreXMJHC6Vjb0pCYa6ubXxZ34pZ8DCsbkFeUgHCYka8T8B6SM6v/FZ30l5Jsk/G+1PrSKDXvsZ2CfWXjOp1lYd2hQAz+Z4+988zEuBdPOUTE2AfmCAi1q7ACbg5qWLnumT7caSecvm2LT3WGh5m8fFjBQpYFJRz1/hMUFhw5Px0EBOouDtWZrP1vG05npXIr0dCOz/KGEjAS9MXQnpDi4QoOKVTbza0wqUQ5WW4CFkmNDYxbLOFIDahBMPihce914ogpFHbgIweaDf71cd/+MtR35jV++RI5u0z3Lt+evO3vWU8iW5hl3eCc5S53dSpsp3zfZspE14Lw8A+KWEP64wGPmiP5/aAKgZJabQg8dVO8LlRFnsva/uI8cLfcDb1+YNifL08xtrjKB1u4/JdVacQtiEWOo5QQWBHoYqG5HEjqe3NtLfaUAOM0pkQnvSGUxqXJ+/4VTVeuyKkY12bMNDel86byVsfb7ZW/+6fRB87ztZAR1s6/A4L2zBOFHZKBImhzX8Jcpw/9NxbBDi02JkE4Mw/SIJX5Wdf2vG5NE8ytpzEeCAMVhGXD0Z/gbQbDrh1b+RzBfCJYCmJtZmWCofMwIhTLigYbm/BXxv1X0EnhXW2zgwjMG9dc5UbFG5z7LFSsFXcfF13vurWaEuoN5LMlBbuXWKrMzY98UxMmX/2kubxaY4lTdYFSdUVNzTVmYCZjYcYI20c6XlhNdVtP623bGHiexcni4vLqV7BEj0p5eBRvOA8qV+WnN8Dsg0HkawyVJGObK9pnfJenPQo/ZJsEi6nkhDLQG1uMdxr0FznktGPOkNf+ic//HGcTdgnJWqwbss+fSxMD1NX3xhleIJrzJ4ODLcenxjQ8GFg6KdwAb1WfRS2fczOuSEBbc7YkXlMP9F34MebYIPgDgG/4P2/Jt9acG9F2vVuQ429xM4+j8XpyCjC2EdXJ1OoWAtR92n9Z9nDxiEqEjYRX6BP9tfGcDbPOOMmkTWpCBllFGxbasaxh5P8FvDWQaC3v7oILJ0WVSmIUxugkc9wOYI/QdtFbW7VOY6M7wWc0UK8Gy4H4Z2xUZdWprCDxVW5A7igduIEIZb9chn0m6dPvMVPUNVMKaPhH0pCLerXVF1cyRqop7GQey4r5qaOC/m0z9Fqz1fbF8gnhVWO2WP5IXRyF7aphz/7Lqij9GTzJOc3lHT1+Sop8ZiFNR88/OxjZMVKJup8r1LzCxSF3lkUkRUeJbeEnLM+nJTwjZa2SNPjGpzmHJEfYkF6HNgvDtk5ec5FweweZ7YqU2o5jC19o1xA5DRobA3NHWOW5m6G0uzBwBArhV+MCIW0DNbkiczUEFNd2y+kgVqRp6l1V7XTpMiM88o1yJyUMmVrcB9vP42XZKy434v02wauQV0QwURLO7jk8OATEUR1GNy9FBhgyMToiRTrVeZDOeWU15R6mH6ZmfukqA8OEYIcDcxUfPeNRDtrCsyEeBQfrfSaaVp3ns/lDoXPlbbQTYANP3dy2/WKc5e/2ujLEgBU8V+lzRor9Qm0FBnGRjCb82wt++LycMEP6Kx6dexxD+p9rUXv+c6yQp1wEhqNtsGcYjiX+yglWtUVHLxmojwgWqRv5ve7yIoGzhxBjM3PjET/UViai5Pe8WaOOGQ8W66qwJASoFg8D7l5F9bO+8PgPjesbZjnAONLJxJB/okxmFlJSHnQeuMaSvPH6ReES3Mv725bJIerivVFCgj2BrS2LMtnd9bm3s9nBB/YyMs4UGkToGueRzLPiOJop5ykjC82nTKaXiYJbUwXuJSBcBKAJBTZBNBJBfLgDWe0ALmT+IDpVRWsxrmvS1Vw2jGn99Uxq7tPxkV4msqMWtGYmXmUMX/zucLhF8iW141nAGWq/fFVroez+4NlDjIpwM1FuPph9+yZ6gJYWfSfFnMGMkiZ5NPslj1zZQZwD/vKBBhi3yTFSZZNx1mVyQ50v5YfuLCou5XQ4pbM2EeIUimD5gfjJBwx8Ss8GoEa0fBxZzKgAB3fwQvhuKMubsAcf6pN9HudNGnbiUkQkSgjl6C9nj3J0gDovGQwN6rWvodggXucqSdWlCrYCkw1cYlAl356Vhsv86aHDU0J81zLg4LXkNisv5Hetn1VZAHBMnHh5GV+WHKTFL094wX0Eq/EO/sj+OipTmfvlpoys9EeEkzEBCfmGgPUquB1BY0D4lEaLMe34Q9obz0k+/ob958n8bMs7r3Iklfa1lp6nxNmwVfeHfd3ilI7dmq7IfYh1VG1vFj7Aj8miXqGEhKRKyng7GbCC/TguMB+mcsvkcAEW4jRK0g1q9BswSQ4Ino6NMHH1nbgLjVVS/ONSqVY/iafui6wzBqhw7LcT3Qn+SobEDXzg3vt/5ma6bQOSbG7Eib/MG1TlHFGubmeMomYkMYWE2tgLhD1lLNCXuqec1LtQtzc2Fdxn29dh6VEajcWzoyR9LbExLtHxBJI8+pdR3odTr6miiTin3FZne0uZkHiFjvek0tQWn6WOfu5SEvDuUJF58Yc4ETneZSJVnGxr+qKrBlelEN3b45PmSSbbK36hQO3xzgLGD55GiUPgHoOxk6BxV+BkvF1reiFUllljeYJv8D8vhKPUMy5iGwULZ9InlfCFBP+QUt73jjFJW1303macl6fisz9LPm8npUF5wrFqY8R0attGeovwGVm8Rfjn9kn5HtwmRPKxZhSURiByi/YWrsQWcMG9+BQLuPM2g5hYavocHR6rXABjl/BIcqgz7F8YfqzVqQSa7RGF+r0BtW6QGdh/Rit3J58ijWFSHGfXiBh2w7grmLkznUScj6cnsur2ZMC4tDJP2YlhLT4rentePl85ltfBc9ZeQcy3guq+M4ptHLdYRE0SXx3Y6LGXDEtPvS2O7ENrb1/M/YCLJ8a94UXUZ5wmHk3AzHpRuFRswRRRkoWAZMXZ8SeSn45iSzAxnQTWVtX1KAwz5ISqmj1p977k+TMZ1+eOjriT4nydqKhD6a9c5hT3B/vs8hCQ6UNyDVmxX2cSaftGDryF6fr65W0NRAdFImU5XmQL9TCkSYnoedmJs5pnxypkoP4vt2ifoZPbkUMikknk6sZdIMl2l+BJXpEFVuzNYh92KMgl/oJn2TYF+3nc2vf8nPMpd8fppgdVt62G9f1jFa9xSE6f2c3w5zjGgIxl1Rj2MZpdkoxFepwqK77QEOg+eaUclQIkCgBatzjveJpd5jxSdDuiBzqX2kGycOEA1tJjDCPWWX8mNXmkWBXbCS+DpaY4ScwQHtWrgQf8bFYra3SM82t7xVker9nfkdTF/aTKyltFAIXq6H57HRweDzKPx4/TJyr/rfDwF0JQbXC0PZ+tAxJ4YteXRMRDq/E0b6p+FQ9Q3JRhiL6kbRzv9g206phsv1XZYmJlm6hh98Ew6jKg7NkEiexWpT0W/Pe3yamAzTQMmHl0gnJN76WliupuYFW5PN5xGWSKWkOnKuKnSf5xceKTycJAvpgNrvF+TrjtHOKisaP4JIO+SI6hDJxLTz4s2MZkMoiMHQJ06Y7gw4ntzU0hLlfSkOdR/5LExJ7LGBFNW4Av6GcxY0V/HGnTjtLxZPFzWxXKyeNK36VlpIHDshUV83tw4dxUuo/M1gzJEOPTwYT+SnjyzPN5Wi6fWcS9cjMhqzwjQSWNcTOMeyXx8T8J7qa0Gr6KzCt8KdGpn6f5EAkGL3k8QCUX9qy9cNlLFE+nYX1mCWe/u3sc95rt706kIv2TeZGItFfh917hnQtktAVLaitNB65hz+WhyMIP+qNjyE/VSQUAA9HADQjuxaJ72je5HulJTz85iGYWONZEM7JI8QM0dABVWEbzkcW7tJJYz+r/gvn5jeUoboHo8o2Bi4hsnEm6UackrPef88AMxNQUBCp/YQFqf1XRkTx80lieNDTcq42cqWWYl5/D9GuTpiycO8ezx5QVqqSZmZfhX9ExPHetGWtANySQ+4lqiG3p0/gBU/+mLPuigICL4H8Cm77cNOQscRuPSy7K1yDycSTtB+LYu3DPNrRcYZLGM4pAnazgBYo0dcrYZfUlsEErnm2jFPzqvIJCZ9bJvoZHdy6cNI4pPJjC4jP30KCwU07p9rMrkJ+w3gm4qTpNs3dqJutIxfhQyU3mVM5aKb86pXvatR4RJFNrkDuybsg3WSka9CHH4BwgRkh6sLYci9ZnZGPRJHRy1vp13aVog31hyDl7G1k+wy90ZeFOwOJVqSQudnGHa8etsKngWP652j+WsmY7JbIwJgtKMyuW0cmJN/fNJZjTTwEIokJ6ffFfCd2sXRwzrXljHCbxDzwg+Q2xvD2qwdMMcqOp0kwvy3oAIVbAxUHo4USv3cEWjWzuZVkmG+FQNrRjX1r6/Wbqrk8Llosf1HOwU1xor2593cZ1yRPTTwfDvospgRZ2qatdVM4qVeveTxXAiAJf9d5pFC9cBInakK5HeeoU8mDTbPupZs/0TTfwzbtODXQH597+sUKO6G6zv1j3RFztlMDGik7aPSHDJ5P9wTesYl4a3lvOnlArO0V16XI9pmf0ZBPcl7TmIreqdpo7TYElqVG6+yN4YaFYofkU0GHfHmxyAfF7xtq66Doz0nss+4137enrQP1n7Gz14JsJfL16A05uukdxNuEKeiFvvL5BFcUilnhD+7Bq4Dfs9Xjxz0Sd4rzBrsXP75OFfCarKrY9bIaoqbe0SkIDTVcx6Ca/YD8n9YuUk2Z36SExOjdCpYhPeuDuw0/Jfw8hhm3FYli0dfUwHnhxxtjlg8Rl8gj2aNCBrHToo+nf4NucxK7HZp2mGRXqY2Kna6+me9fL/54ycMojcxOZ0AJUs54JEFxxVEB+89OXTgFzc2SPlXzLcvwTA0hQrv4dM7VywKKCZmNl+lGD57GqG6NbEQAHEMC3ck+TV+1wS7ZzG7IB2j1NTrWxiypvjWx+9p9I5hbtfG11KuXDaKjnv1/aS2VPSKYc2DAGkZEKCOB1mAN4n0JoW225kdzP/UTqUr/a+gVEW1zw6qXPxXKiqMauNMl4BAox/9GQr7lRjdfH0DXINL69PjjHmJU3ttm0k323bfNoiz2g6pCp1ZRb9fh9GGtj0EJQohqXCs1xhqcDNNodqpDv4R/cjQCHzU8JJePjKanoVpE5Q5TbObSrbY30YUoKf7VmTHc/fHbqHmbMNJvzdl95B0lCEczi9nWgid82iYLWXaf1LuZxaFPv/QjrBeoME/Ms7GICDwKIvMNjYQRw8EYNMFVloHglxicRW7facORvpiPpE+d38QpG9ymYIsOdD8NwMkG6si45qAsa0ItkX1+SG7/5kKOIzBzddS4uZemF8daIO16eJelLN8099/Qg2yTpBObQdk5GkBPKRmuGO8s1TKAtXF4V97KHH6DNUuO4WZJEYtQEPo4+oFac0JUzKW/gdWt5aiHzBfaYGA2QteBAD0SKjNhRuIinAV4j4TnnnannePUneMpXNzD/Tf9uF1AEF9NIZAjB+knTXAqjyYaxROxH8I9FGnF7Y1ckoj/x81yf1cZGJ1o3t3BwcesL/k6L3yrOj7uXjHEGNgxfRuGmzKs/Bk6b0yCj5mh+tr9YNi39iGS3xIME5SXbaEFfTTIAb4lq9yPEgD46dFCkO8Un6pnCxWDjPZftBe3EqEiv6wN47/FeGpOo15WMWagaGEMe7XzFnO1jIjVLzG8LoKe9UO+ZNTwuZFLqDWKMUTGL5ZKrwc2vTcecdTqINz/SVaJcq65rNb3DvHYTqGCtnosPQlDGT7rRTNO+S97qDGnQwKZ3YjRpNbrHMz99RKnmKbY3x/ospJeOG0jJJcc+FsklBk3JkTLLz8pvz3rHyUeKCr9sCXfRxZFcwnFnmKboNCUb/0dbhNVjwdOKSIjAiXFVttGvsrgSqvG8RtUNSfJ0uSD3Qd3+pRFKLV4E0+cWoVIyqPlB5BdhfodJrvulN+sazuMScXSWkoN/9BBHLdG/eDEGN+ejtsoSQcR6hNLhIZhwmRSF8yOcDhSICcbWzUamnTiBXzRBhYd+l5BHpuVgpkOp6q6N+IwJ6+iTvTT4VlH6HCmwUT6hB1bOGgmRmVb6zIOiQqfM9hC+7P6eeSJIWnCFt7R6MnzCfAUCfx1F7nEqONtzs1X82DEpKOjhpUN7qHqhaDFoogGXOUmHuBZeUFK9hpSmH5FOPSt3jtpI7n0KX7joobUTZ2HvyUPCX/CqEy3xMZILaLgwXEz1VLOhc3N/YHJfv+pNVKBVfKFULl+5ujXV0tZ5iv7EWnwaU8LRh41C5T8b49WEn7Wx7rrbuAyxfEXH8YD63QO8RVQ0IUDIO/X98FjJg9vCqRsm/j5SxKEmQtiqd4P2gCxTEW9mxvNV70kt5EzdDQpEOw+QhqlBDUiLBh5pUxLiarK9oY0PwPgtUEkEz9xsk1+2i8lqx66QdZa0HqnSJK/QIBMGTzKs4HKDlfIviq1kpin3Wdgr7qK7rOhHS1FUtE6boPuyBFLChzKMw653vPrU6kJREfTfRy8eP8i8xVg5YGpkLniw5K8krB6lKzxvXMwKczVTSUPgI25oQ191rRy0G3JdAc2qa1la/Rq+2qjhBpXJdM+EioUgsK+1FwOmV1cbcblAbqZMWmfvN485ADl/e4/J0/ViShZq7YBMWAbqT1iJ/udQrIVB2amFaY62oVoMasZI+g35MLCGy2JyjEaJ8kkxHdELJL0GDH6fvlfWvZs0jsdJHJf04ypUZCt7fCi2JfqDRd56qk7iDxRzRDnLDqeW5BU/9lykI2Lhaib6W/pKGKsN6wZAkESRs1IIifE8RElDr41yEJSNVza5pJ2cX+KTmAUi8EulekixKFP2iAMIyF74IUXtsS0zqXZvj3Le7pzxglp5SOGifGO76M3PD7lNOPJFa7n2GDg3z7iebCjPmHywibesm3xan+kzjBSKni+pJW0F3n/hugA+gKQmPoiHrqdQ9N6iXnZScP4P8ZAldvDKn2G8WUYKq1ypfZXzxqD+jcs80enTDNq6W5zTQT4oEt4GiU0C9ru8RvuxhbEMb1N7WKhjZu8FXBpF1jIqpX+AqZlpTlEMm7w6vi0PHxaiR51jSIbQPlW0/hooasYXu69drkAd0F4YPrHq7BVl010yHQg0AUVUNbS/ir6WQCkD3TQH0Hmha1aJXwmIfjDspY3l/gnI8QTmXtUQ0LAjbrf6IJuAAPFV/F7Ug70fkYJhioRmBkkdgthzDatcyutduGD3w7taXHGY7smlalzDfaam7uTFsxkpHne/ZB5R3AuKswoPcnzs4BKbYgnbCwGVdMBxytI8FJn05l1BWUHslFvoOMC5KYwmtv+z6749a+faVeFWHp/IVyfZw3cz0KUGFWk0IWs23nHt9+9QA8PtgAC61fEfjswZpBZ2tsX+zmk0wxdEtS/pAKcFyBRfY4zr+r0MQTw+epYrDiQgvIWJS0a6DB0hlRsiQmXLIzGWqEB/E385tsPmmKoNMjsClRxmwJ3+sG6omWSAlQN5Mj4p2RKNit0BGsVknz9UN7bmLz8W2Dcx9ZkldK+ajFkWSDwhyqObvqBoKhlpTGyk8i9X5vvtumVoz5P8X0y5qK3Fvjr7I6SGF0ROet74/wMccUuTEy38kbc5BdazfwvAsLR7F841xipbYxUkYGcwwms43Zll+nNLFBlMDApZRmt1z6vmYiEJvpaiGp8bg8hl0xvnQHKj6S2UpOj38NBv7+3ncJ7u3IkRbJ/iyFQ0/MNVUrfrrv1T4P2HXaSKK9vR2P/Ks3bBcQMAg9nqEaAsLZ+6+qfzRnoqNwp2ReWSbJ3kb3QGWSmb51H40UJCCemVmJUcifo8PeEK/poefYc+yYtIAwftfnC+/yhLjLdQ+WHRxUeybUO0MW0jDaHfW77o5KdDXuFkyBpko9oFC1mkyZ7sQ3YNCPCcjaAvBiqUyvcQ8YNNZSjN7LwvdyW0rQqvd8pZSGruZEyHfOMGM96OkNPrASjxjgK+kUZjTAPWQ6X8n805pGbbhyDsA6N0iySRsTGFyN/qvkKkbnLbySS9Co2ihxmec744WzQHHLyHoax1Y7epFTxRd7m1FT7i9mMFOl0BKcg2Wjzp5fsCk+V/Twkp4jtlL3/wyR/poKiYVjU3eZJop70+E49CJnIiLWAcBd/FxlHbLuiBr4vYd3KRKypqGYCT6cr/D/p9Wu6A/nfiz4KgkJ+OtatYJQGuZSWcCaPMrosb21xpctSSiGqIQ94UXEGtqL1cX/ZwRF7g8Cs7DSyZJzQ43q15rGbltheBKMsNTlfe2KGaRhP6x+cMV3Y5f7VdazeHuP55YrU3gaZeQhI11J0kQvtNNyBkiFrnXz2keq6cl2jDqyJzflS4aVERFLWoBG0k8cf85AaQLo4rMvAamh/H8113zF5g0c8Vorg4RHIEZLwu9omh5A0IPGBAdOl8SUI0KKCsH4Akj/5DqBdWIJoisGadrmu3zAt59CNXXpcAATbDPpoDZAzlf8ThgcWuCl8jQJImF7qrOaCubkXYuMaFx+0+XjqRiA7EDJYc0sgDWgdfpR+02GWBJEDzcbsMFfI+80hCatategGOGqDaSQUDKENaw15CAxKUS3MSyOpfRy1sruu7FDFE/F+VJcCNly9vBGEIKazyhcq0cEtUGMLLBVIexru1YTOUDqxSxnGClVC2fRNm5PBISxQ4eHJL1yiQFnwWqVXTZSyrq7kCC496VGfIuG6L25ZsU8BoPP7ZKZet24Gk7xfWHk4Cr33Rgz+NN2mVX32gMw3KhHYiy3svkapGRVsLG4BSUn+On/+zD8SJtueOfyEBcUaHdsfYUhB9KK4KiF+xXUvw+oYyTv67q66wlVs8Jdj0fQF9nORQzmIkalcTLNvWHDVT1gNattC83xiHNAQ1YPrBfNifpC24Ikm/Gw19u+/sVV1py0nM64m4FmLd8WHe1K+ns5BAYMIqIZc7KCt8brvb4uQUopFHUMdhCRr/HciPQ+/P2L7g/QTUV1ngAQIxjdlKIOEc1Knh/E/0n6HNKP6y5dy/i1Jf9EZ9n8ifs/392hNOCDL0sfWtTziPjtYE6mBDkRS6uNZlEFybhNJxPmJGq7Ftl70LcDaloEqLhYA425eqrXzSiP+oiqmQ1ePxfRsZRXFtLcE4YZrEI2PFEfhVEb2DIbxpQIb0S/yYV6bcy2MPSUaOq/2e3PuKCuh/s8YF3mS7eTrIqgql5OiVBbtP/rCBkjpdZhi8JHn8Xn2qoVfRhEhb+ih4yAWtErx8+/jv2MEVieZX3caVonJ3QnRU1vB6Z+rCf3ijYzaxUmPJeZv7sWNnn925yXOtRKwj0e82W10OriRPsJUpPqEZhgO7q9iQg+v3Lxt9RgpTtOQgcjvDKkDjX433oy5yJ2g/Cxs999FpHr58qJDPUF4NiWhLu8/B00PVK2txPOA102bGdHUxDnN5HAhQR8HgOmaH0sXS3u0n6pYw57ENwxv9JsNtUFeBc35HPRbCWr+F3EywlOJ6MqcT/mUdGHJjJxQPwmE6YBBlbkQkflfcy9hTccPcyJnNAow1o1JOSXZRpV5sjGa4HVsz0Kr/Mn9JrcpkKEzMm96UIhjNBpnf5U8+y1akmdGcWymMPIo7WcPdHaulXcI3ZakeRxnClKc7gqrvO4itQDemt0g1zoOHFYj8JduJCZSepzLD8cTOpJoJy5VaugHPmx3I3X/2jd4ZP3bzvWVfAx1l39+OShUXoosrnAbFjpE8j16tgroBtLfAkaPI8YRarYTEcT7HkP/PxcmQZRSHvU61gtP4jve6qh71SOWWXB8JgRQ+98CY3O6rsV/8QnqWLS+rPDsAZNiImx4VNH3OadjktuqesgG2M5ueZ6gtAEWHcFoC6kI6wmb+chrFruI9/syZ1/AAst+/ZhF09UNVWgy5t+AQVFt7wfd1m6ObK21Isj1hPmqyNIa1wFuH9AaChXM8EMJoI2KmAfFcsxZBSLVXEWRo0fSESZB5Y049Lpmwb0y5okPafx9VmacQyCrhThgvU2SaoXQ2JL+uMub9WOEDfb0GKmJAfIEeFF0ziBQawJb11hasmNnewWaCV6RfnaOyhdHBPPfQ5dMsOPXqlD9oslA2NNr9DAJ28SSkk6TWYvofBTomYVLJyJAXmmmDEptvcUFNUliOpWrx9et3cUTrz/3YKss+kwdYjJUITov6CHAYvmsUAkUzbN4sgLHm8p12SixlE/4EvojFA++Uw70hpmXRxaiMthrx3VVz3lA2XjR7KjKBHXaJunR0KdEFNAL8aDKDuqPzk9HkgQH0k5hH1QM1mwvyM0piPwjTCx/+YNqBf0kN7C961h0pSVOFGfp+e1uQmpJuY9rn3LgE3ZPgzK8N0TYfeC4DAbKbD3ccCgk4sR8sAJn3XpcrZ1OFjDhlig23zvv+aAtGjaeNtgntxb5YDWjjuqXOVkysKP7/75+qn+v+oaxvUuOkr5r+TUuIpeDHXJCs1BbIHz+Vp+CT6QvlwLU9QsmQ/L92z1iJTGHXnWUYZqxNu9c7mCUjdfLz0towt2IeZUHsjZiWdhZA7u5nTIB2fXvzR0Fo+72v3kls8mZ0YM+unc3hcjcs/N1agesh0xJqYwdkghcb0NGimzdSAtnm+cVh4jRHRDPueVqHdaEK8k9zJvs+lBCNi3CKwmuxAnHZHSVbOR9Q6uezJsC9iH9M1f51l6Ic6koE/5BBcot2on4QbxLHpDrpoXjR6W1EvsEZOLURvdCC0pXfLvpLxGXRlyy915Ai1056Piq1vscrBVJPEgQuALQT3+sePZ8+Hdvc2AlEGCkYa3/7vPxmW0jdIYJCx72EW31B+Agt7SpAtQpOWQt4V6rU7yXm+hD3Kp2eFAmyisbAgHmJxVBpkS8PE50JSe3/H3rU7u3Yh5gSU4X/P+iWFLAVa7g6YK1ZkGs/+yHPyTsREx8Ylayig2wEJOUoQNRnxFQ7LpixA90fWznEDvRWS2mfaxB/PtuLSahIDJirD386TSb9pSXq12S3DOMTKgE7//SYn/qkBjDH0tC5jlwHGFaZ/Wi12evBExADXr5I2TE8qfYQyWizITyNAkIGzcGj7p/ZVjup3kJ11Nk2lkaEt6KQpHgCRsWT1LBlrcAwdEhlfIjh2S9SQWLznyB2rn7kkAZFa4yD57hlluDSjrRUTTc/deIZZlXoYZ6eCOycGPJxo3PZx7bu4KWtIDQPd1TSI2R4qD0C089sTHbvBTgwC0tuO4kzL0jmLce3oCYg6J3sNRlMrTOnZyAfD2kRWtjdIE52SxS0GT1zZL6SzbIk6+UyXwfpEK5Rkgou7kFsl0BxfScX7ITGy+FfxJIr0gljr9ru3OH4pNr7MdV0Xb2ca+CfLdM2kIM+zu9ljpqQGsZzSLg6K0jkBb6Wq3lVJo80FZOWRC+59LKL/uluvdS5PJjcHG8uhZqh7plqnM+yArhHZF1JhWwEhDYNbaD6artfuQAjoX8ipz+It3Lnkmy2OQqDMqiUMZ0mZYZEMqbyl81MZb102377fU7yzbDcZ6pHfO8m1hJFpv1wrHr3JMBnjHTp6e8zQp8wgzwkkyZgNnII+ufy5OLPofD+YU3EK4PZm7KSqeJYnRayYYCmpeq+LoelhYEJ+aGCs+4fuPqk79iZhQzl3dbPpNfnaIERBeocNKzAxAr9c5QGE2uBsXubT7y9D6AdLtR1OjbRm08kNgqpEb5bD2bHvA27FtwuGqlpqYSqSJwzsZ8S/XTj2Kus/y6NMXNZFFQraFalm/OBqMNLOE7M99wnuOb5gLIkDMp9YTU9Bu91CMkAK9TqljfXIxegu7o15lVKqfkMP+cfJUdqBYkdL5fIjr1EkBOUY1sTpDr01AKvtTY6okj4UE6/FnGyQgB0Lolg/4EW5/3pT34XI6v19ssvGeA0X4+Tj10YObp4VRGt6g6EedwnjzLj+sHMtP4nkQW//O+FX/YR8DvuC8aMIOwO9Ntffd03V5NY/8VXm/7D0bVGZcADKJtpUVRYsIemk804g/iEt5LI20gkEC0PYTfUFhZxh5T6cD3ns494p9b4eNC2BVpCHMAZ4X/qkFUEF7QPLFtcOqndO9k7xnvQ59ehFKBVDC4IlWtd+VmH/hw9R972ije7r7H0Iay2TEw5RhMxLFLiCVDlrePY3+2pGg4AVzb1c4jGJle7GLf3TB8fSozXme/leLI2q2V38AprhF/4BTLpNUTgbw2XFJL4WPX3fobDVAuVKEwFH1Zw/DKOSnDYwFClbPmoYTxsgbA2ah9OQqnkJ9BwK+uSXw8V1JIyVpFyX0pbby8YfvJAEUW/8cjkkU9GZauQBETS7QWx/J8wrFLhj+FgsERbXK4GUja7uu1Yj91R1QNIsMhLCJWf8FRKARTZS3HIjr39EnJU1kG0zhZH/BuNC51J/34x/RcSfP8AWO8whjg21M5Gxg/YazhutSB6AWA6nKQ/LMTOqhnnolOWwQl1Rl2sUeTFkb6cgr4LUh8L7iaI+dzFoIitpC4ZWN/PA/Gv8jmQ9d4gL4e+koDKBULv2I8tuNMR1R7cGmEbSZKRIFEwWBfLtD9/uG0qiJ2gobe2pEId1+Qg6impYgzoouHQgpBbz4hIDx/Qz506bsgl6Tt8jkoJk8PefJCK9jWn99I5zBN6GT76MUfSUAn0suRG34FSQfdewpDt2XQ22Ucm1maN7dKT9ukPqBAAHsOkwiC6syi0Dg/rhqfxJC6Ju57mf/n+KgM6UVh3A3qEsD36s8Iz6tYkGItBQA/38aEWbwhW6aFqKCm9Oay0TTN3es4Om7Toq7NuUh972Dcj8+QrIMp3+hsP7vHH+Ichpj7JBdeoEFqebmINNRl/QGv1x8FALpN/yNtRtNi2cGt44plSWmTbz0QupS6ayKPYId5A7SEU0z7nENJfhZVAZKpCo32TQEPKnA33fVuSzGsdWHsyaicdU8VF+B4IwNPH7z0ErwWYjBfOFNqWX6vkiqbK1keAIDlqGx3VLTnfmyTNMqyUXDywfCb42MNxLg23ALpzxAnIESG+fKBdmlfF2R7EsCjjWkGG4Ue12xxWBfiGgIEfplcUP1IILKCVZPqxZIiVUn2Rk2G1r+FBwZNL8ZnICL6QHDyEJO5uELwoOKe71MoYdWRg2vzMSpLA41WDPJW+05GTi10a6zo77M100nYAavJVMgX/7puNzVG4oPRU5s791chdUcaRb1nAi6AJ4GtYdGBLVMkWeIxuhoEVgSi5Up1+nQyEu7K42UnZp4WkxHeqhyc1DZtaSvmyLI9x6Xx7nJapOn7/p8J1lRrwjjB/IhAg+lp1pQcrWP81oNwS4FRoEYpbAJvRygHIISoWd3KK5uty+YF39ZoaL8D/BaJ3qXaHdmC8IrKLiFsPIBQGr/QJdRA/rcBHm7g4bgcKguH2LBm7Wd1JhcxegX/gAZNJgooOevzh/W7UV6A/jPEZQMkZwJFy/xvTcPAMZeS4cR8MI1EsNqTvYjYNOjP23EA6QfNppkMo4azGThl/1dP/CvyJ10g+AGUDrC1f+5KjKOm+fYREwpMHiV/qW2/5P+Zo3GYqtMlWkAd2DfFGdopZo3nsPWDPPpx/lEWRNrizGxqXikWafFYiV0l+GtVJ5XYY7bKFmLbI8VsNj3Ekh9rqlxz8ty4gc4C2JXTN7nnC2ZpQ0iRq0D8Tdor+TzcwM+9gvZaJYnmOOimellJBCJ7LIz+MD37AdlUjY1ipO8lQP7fn4ngKz16qVW+XxKDqo9mQXUab4VjjmUkuC2ivb1WdNVvs8PLE9/3CdwUGLJb8oqaUEiesuD2k7VFR7YKBPWtiNXAlnqpxaZ67brSFOQ9T85DduP99gQS1CFaQWxl4zQyhSizYr6mRlraN7WuwSFz02Sv38moGezRLZNRwKtm7Wd/Ygf1X77RrMf7jeHl3SUpy8w22puBa1VuwqtHer8GWwvskW/X/SWqlD01XSgiGbuMpWz454w/7W0tL6nh7NqhCGAzWNvHC9ueKXdR6N3L9yUKbD6/rGdywF29D01ehGUuKArSvKdbHE8Sslt7E0Y+nWH+GOrd1sgs5UV7LCtvajryr/yn1YyUYikqfHydcUt9keDXE7VJjtEZjhnSVh2Cvhy+IpH2+Da/Ekw9kFsVoYuI52jqEafBFaRhRnYMyotpsVt4JTq5uLCdHchfbURbSIFO25OUW2cISLTqhnB9CO5a+eChRi9Tm1nFvlygUltQNn8oxWadb1pbWRVBwUXdBuZ54dNj9ddKqC60EA6+rAWVxAGPcqGSxmEcjRn07pH1A6D4T3RRECdenHfrOVdujtREacyYbTU5MRa1Ck3E3/zmFBN2AThNL4FMkv+GwxX/ndagTgsEOW+Ge6p9QpPPIcJm19FEkcVPLWzQT1JerhRVc7spxMY5u0dwV38ZVr1YhTVH1hGGG7iHOkoKwD0VcgedkBJCL8cUmEsa6KqxktYmXCHqd+l+uHtHFiHr40VDt0D87dM4nrwBoLk2Zi8ne2ZMeG9hUu9whpkQQ7k2zfaLS2klzvxISla9yDDoTRoFyV5MMwe0a1+vwxqlU9EFxdbcHtNS9V0A/+APvwGJyGnJddDdP4uYJoBYqtjW0jeeQS59Xj0wdvJdXOOg4hqRSWAYyctOfKpUtujV8010P7PpssJqpXN00v9SxaDbCdFoibWAE1ozUvRgndBw11ZFpTuhhnDEIY3akugn5rimmduxz8jXaqH0fnEjrwAPXyKebGPtTDHASjMiMG3bnvAt93qLyV2gBXyPP7V4TeYQx3kTggim2Bv425NAnqr1jeFQtWvizbkNZUlhiF/qbVJJ2vQpAjM1DJV+s2XNnohFrgD40yOTNw0L+dQ89sPu28tGiKIZZ8GgVqNgAq6HhcwL6HgqUtFLRYicQtPDE9TT4nhZ3rLVWoMnIuya1KXlkl84kz9lN20CvwIn4PhlpsNm0LP57PqOK+MDIUkNsPNxSPus8IiyWaX3u2zlxvLbI2y2stK34v//702gKsjYadLa9vCxQIxoGEcXe0GpsI5BL6Wk+jsMTidOgFxJG3aa5UpXO5r1+0euneYzIcMhSTKySVX28J7xML140eYrGMLDt3ghF6hC8vCfHf7i0Xtc5RB16aBq4ZGLZSIpboF8qt11ozT3b4Tu9xQe0FPabz0krzE7xBqLndGsqSb/IfuyEpjnmqXq6CB0eWVLKb5fnqOxaHzwWRBPPrnQvTvwWKr1Gj83TSwSXE1xvUIfckFR2RI+snIZowPx9Ex9yeimwZvfxFqB29k01r3LZ0Sv1CyqszUHvFuRxU45snlylzH8naJKz3+4kseGWXSYxBAOIzCVAP7NF/OLxZ32a8XG7g+DE7PMfxhKeYRRDJIJq+T71IfdeMgQ0LSlT+xbkgBFzNbxr19RX/tpqFXgB85gRO50j9ho9tv6ts3j2XiJg0uWEkgNJueyTvUau0rultDcXfa6f3Y46ztCSatJfbaSuWsiAvwmnaXmkYgryas8QTjP2tqIJVcKpSuW0mWCs0jhVCSyhsjcM46FF74KfqDJ5EyMEuy9rHabQGqMscip+ClzkDa579mpiUGWJEi0CaC+6GdEITMRhp2v0P49iHMHzIclA7qqmvLq+GKmR4zjZPiO4Oa31f1SOlXa7GlEQkOBJ+bDQsnHSszDo3Sxy1jYKYkMQ0+IIMFOb92grMcaY9QYDE5yZChEJeVIU0FXay8jn+d2DWeRDlMlf+JSNzcsFudD11RfOKXxd+KqqZvUkSGIQvXFDsPHosWX+INOJwj0Vji9TDAUocShxvsySt4YoLytR5cQPAA3pJfyBVgJkGG7knDkm4gurh6X9Qo4HfrA80s1dDE3Mt8qD434Bn8C499+g1e0FvDFLmf2cngkmHUP001dcGiLPTDBvQ5HfhjvXL9zPeSWqAcdxJvystOE3c3BU6h3Ush+qlKk4oh3TcJ1WJBy833c9WZ/mXWIHxAZkwoEMv/GoxZkGrMrABgdxHN9rrS6sUfNEzZeHhgdJi/141YT+EFTcNYRY//vI57JPIC0v9XrnMPVZ7+pRvHMBJ1FU2FFlMPVCDoz6NOawvoQ8YOO2qqbSXRfSHWLz+ywbtNxAe8CjSpG2osmTOZxXL4cb7Y4Km6Y80AclnMU38QYijv/gVMcNjCcbTD+J1davt3oKfWPI8aOIPIN4bI2v9h3W3YmgL9+06B6C2AMRBdkRjRvhNTGNY2QPhkTgcv3QneFXC2LRTRc+CdEI+1jc0F6uT83aJOeJfAdpJ/8Zp8At2vK0gFHuEeAFvctZnpfCH0P+R3yXCzBmpi8qAoTo+FGGyPiiGIsSNK6kR+Ofttf9anFpiYDy2SKBi/Xr5tOURQGPmcfJf6bSYBo424GtYkQtVyORN9E4d8JW8Aec0GIjEM9wvP0opXGf7UCJ4dw169irjneuIlHBuOlIMVCUEVjWJ8wV/E+IC96VX1QLxVKVQr7fAcN48HZ0dLoGsfrqtuvZbpXSfl9XufJApLszRMcyUsw05Q4OIC2qn2P3IjjWnLL8O1S7LM1O8mspa9sgtSuVYeRVqqWMqx2Z0E2u6XhDVbSX8YGHkm1s7+MSN+uHXjQWB0+CdrqO7iEtRmvfo9XFxWWLsfwLFTKJvmCwskOsOE71S5X9JnXI0hJ2sYWfB5j9Sf+w7f2F0tlWtUwo/5anm+k2QvlIagQHQaCnPOxFgYAnVdyATcV8x+NsAMlzrRB8E5nVVC2FaDt6BwdXXkwn8tAhsKw/I8/fWuKQdD/tmo41jXqJx+Nje0A0r8PxCexUJP9/wipeok3x79U8eeyGRBFujiWibuJtXfw23XC+QdhsLc2yTdNHcIzdeRKgRgmQgSbT+Nd1OthEtTpVY3oX4fh5U6u7pGVuqbS8ZHfh6QbJVLEpOKB5CjvoxMd5jZ6PO8d+/fd9/Tawij8ipCnFhfyRUMC37w04Ku2ODIp9SZRdteSH3gzg3ROJHi1vrNx25qX13+DhxKXcAi1V3/nVs1ZejvpmWUlS6fwD2qh+GTU080SqoMxaNHKvKmlzKPugmYBoQhob/FernEU0Y9DiXn5aGpmDMCAxA9I4NLt1ajN19p2+sjkvuBEyQJVr3RHRc2T2JQNhdI8O3LRLWlPGsJPhz91xUJN3UpN+aB9pxrO5d0F716zxVOTMR3wpzRyjpXTslbBJT3999odiwPFXwPaqdXXu9LVXZHeRJBf+p5bZspVZi4EGE5qF6egywTG7lC+3AJJ+mnQlfxmtQyEgIq+VTYHmEad8vP2twIvJz7WVCaqSuZWJ0zw6u7gkJE/YLG3nOv4QoSzPh4qtYC4EbEfFdlKRJ+yoqn+Ja+zeExVBFJN+KftYO/bZP2MU+Z75ENqEgCM4W2Ql6DjeTzHsJzIKoWtvg1tyqK5fBJFDJiCOKHn8NAmwsuGMKAwqisoXvF6YS6p4hE+sL81DYjdepizEhkpMVR9/xb/q+UxCbQT6uRAfjPAXNlU5zc0IELjekPsXhCSSwrLElsWIxRaMZphW6i9u70PwAy4xRH7fq+n9SfsfEqR+R+l2kenGKANYIUABHx9abjPxCQAznrbdhlnhgzhCJk+50rWGV2yPpd+g93y5ogf3GNW46odtHhPMFT5GUslILgMGaRmaRsxXYfnr9eT0j0CVfY6ywp91PF+krhT/AT5uQ/cWZ9LghIAVLI7ReBBYEr5SmZGebK7q9bqLr4ICOk9KozdguZwFYoLSop0/+4QSA+KaUTA9MmvOaFmbjSb5pmV+qkZQ03Q+wK8tKsgYIG2wVwrQvGbAnfySMgVpPSlwTY2hzNWjux2kznuZXEMyAfT2ICPdwnL7JWe+r84QI9/UQHoyV+j5ryzIZW/crPhIPQ8BSDW+dn+0l4du7bLh0/AwOVrTq2x4hGfldFnW2HELCpaumCJAnk/8UYxDhQct9uEg/HwZrjRI95dS5h4kdaxOcCiq7x4hAe1/1EFuyqxvxIbuSPqf9hH5HjIBxG2a4mwtQbkHNMth8qiF+cBq4+rTqqHS8/aApd43muSUkxidN+owJTMvdsDqhI14A5d/b38TRIhWzgs9ksEJH4T3YngDQpWIxLaS089WkkPT9I5oHV5t39fSBU0PIxtKV2pWWwIPqffqwCU0ylbe5FJMD6IticBNG45AaJ4O0+Xqi5bdKwhY0SlWtSXnBRhpgkhu54uN9inz3+WpPurtHmG0MIdSJW/EoznYsl3BYb2PTbq+n3PHFa7q+6sen+kzWeN1dFWIb0xjgsGUmaUSHD0Xe0OomsEsRycV07ZcoIcyc2688UfZ8DbTif6Z6ve6tREyDkvpSZKG9lQTqnJe6mn5hs/ZXhr+ufP4WEYpRwkmN5wNtwcrodpChhXLJ9kBcZHFllTnZ3CpFzOUPsmD2OLzzda7XFzG6LvD6UZBW16Y1L1w7khPpCDhdM+XFw1pTdApv3WKBNnlwdKHA+xwGGf8zZipsUEu3o48A/3+47lmRwDCsph/dK/BIdzxX60v5Q7rVOPcPVhPhm+xY+chLulfOY1/SoPcJiVR8snqcz0stXiTGTi2ZU8+Gq7qRKY5lxQIUN7+CUkGlKHzlHdiz+rvvGWi6UV48giXSF9RlTDjXLYWmKzfyTkmcj4dJMQeszcNR3miuxs64mrhQ+ZULTl9EJ7RGvW/EPHO8zAsrd50DV07eiLPZbEM5iIhSiAxZ6YkE/FgFEBQumZxQfu7evHEjuvCZh4JHzekmEr+6/N5iqg05TiXm1OsvOfEkhGBcKp+T6IOfXB8L48/Iio1CyJySQsMojj7sh0woACGieLo32YZqTk2V2nEpUAOEj3ayFXUq85NMOQ9qpRvM1thSbpvf6iiGWdWaIsNmns0R3TVW99xgDw2j17zK2XceiusyvnzjYKTKc0s0vhFBhWrqyJbU21+vpRph2slkH9wNUgLlioeniYA012VksRo2q9ZX3S0BzVwfjlhzAAUTthBwqUJ5XhqevkXIY0PNAVN3sAcO8YdsRnN56pMtSzTyVUS41r/rbGozkCoMZaKuIRWhFxdmo/6BJyi/Up1U9IWwCkZoIElwFm4IqUboFSq51OnmV5rFi+jQYGSYuY+ZB2Mki4qUSiq7c69nLpC1ksYiP8xeiebWjG/ifFZ8SPVKrELYuv6s8LzZsODhq79GctszXFYUCp4u0gdr8HHlRKCdZXBBEWLs26MeaOE7wb6b9xSqiFmMHFZj33aUU/WjWD5HIGVJ01j37/mIKlcQOyDMH3FyXkRym49U5vzzet46sCXS0kSioCkGWxFCtFbnejbYwF2Ag2t70QgwKh6Uinqqv286O5HHdp78uXOQguoyHK2d6RQ48nR5SioE3KSbe+reUbAiv9qqU6bojE/MOEzoMfLCL7ZxJF2csH0moaRV34OYtW1g1lofhERd6eO"/>
  <p:tag name="MEKKOXMLTAGS" val="1"/>
  <p:tag name="MEKKO" val="MekkoChar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PICTURE"/>
  <p:tag name="MEKKO" val="MekkoChart"/>
  <p:tag name="MEKKOEXCEL6" val="False"/>
  <p:tag name="MEKKOEXCEL7" val="False"/>
  <p:tag name="MEKKOEXCEL8" val="False"/>
  <p:tag name="MEKKOXML1" val="4HooU0THZk28POP9trq+pbTvvzd/gcV8t56cq85kb3NDTsUhojRA0EsgEHHMH7oYP1SYpn09ysXVivguJdhTvfyVMsBLTGvcX7WPTor/CmUU3Q/nBUFd6ZmJDClxE7IffG21OOeqsaYRJHYaYBxuehtrpucJjFYzaLwmQY9r6s+fMI1qLMcuF5i+h4j+WWy8ubaK8eu4uKOQf/BPU0FbT2PYBcBNJQsLfIqqh4CD3oDJ9dWnPEEFWFguSmxLaj5pVyBc8oj4357bS5xZRURJzEQ9j9yIXaSv0XPfkijMT3nyzw2WIl4beRIv17IEO9t9qUMEmiYe+x/fy/4hirH7bENFkBavnUEWBTY2ly0eha2gJYBayMq5Bwe1IkkGnl87UVv2zanl2y72N5n8t91Tx7pFil5Wtl+CHUpFBmNDSbuFOD8hPRFsEDGK0EpsE5gqxHE0/FB+IIG72+NTHbb4pOodEaNcWSv8NYNJRRe4N2kBJONAmQqepfn441CylGqtSHZLm/+pPH/TlEIFm/OrSlUxmlDqZ9pnBhhWuMocjrQyasRd8SRtreZqFT01ckAw4DqLOXa4TpPsEvoV0gx0rCa+S2jIQBvVNkzjuYyDNYPcb8t1q9Q/sJBgli8tu2QYsiZT4R2VNJCZQ6mkglSSjFJloOD6Nz31jgoDDj38LEroi+buBrTlrmlMwHzwargYGsxdoOGKaUWCVxycHLAvg6UfT+gtf5G0SihT+jRNB4b9xqUayV3o1RiOx3pT46ufvJ8/bX6ddsPMZ+F+FuB9NQfG9YbEsH5DUxIH53rhyDfBaOs3kodI2db77c0Khu/A48Y5mZNgkHHbvvqyR98YvQuwPT4zBbhDQZmB8yWBxumhYm/3enyxkDdEMINQsu+wjFl8HM6w3ejYR+u4kpvKR8Hnglq7gf4gMywgRM/1DRSdv8AFAhUfK2MfJ7DCYQ+BN8XifTJVoHY2qS4vk0QtQkUMqVOmWeKI5N5GDE2tykUw9O+CK95ftSfd/pyXSVixEaHu3cntWrzkNVByY63ejQz+Qozwlu7ajbMlnd2bNjrMlOU9WQHWGkkZoVjgy7qbyG86OtrSdw9SxRex6MhjBtjQ4czdTMu4vS3+i1oXp6LG7HPyPJfcKCTAat9nZ2gmu1hhlyaE0obPvZfmYcW0ZYC8pEGPov+aJgWm3fCcXIsGJyvtWOoGCDJpCeyPTnNuJ+Od6OdLttSRlbcxX0p5qZDiC7tx6foiBhf4wJ+XJytCs1gwPIB1gc7REvSA9t8AlA8Qfmm1z4YAz6C3CN7vh9cE4ZjjFTA8Hn6jVr2TvrMWNpmEAEe9r2Em0YgJURMyH7hofadqWrir1f3A05ba6tFEkYjLbQM5hlXkdWNBI+SOnqMAZ0P9XeJIigqlV6qW5EDHWOZb8bmdFMGPwxn2WnjnOxfP8qdcDsX1SwQwM2d8SK2hXCtEJTNRGgE0E02g4PCrqDsij4WueWfTPzkUZUuGRm4PN91eZ2WpWRClfRClgbSXz6L3ixXHrJKaPGTkBuvpimsHZfC+36Q79h62IUA7W16py2xy/ZBIR8RASRzckmdZIqGJB5bgVjIxCWLeujO33d33g8zcEIPHaRwUO894/SnF+n1rSm8aOIhGdprZoeQsgsjEi7HCcsMeNbc1a2UdyxfZypbNh6dcrYPHcjlSSaOT8D1S8TqH+Tr1fyBkmiERPgpDd48GA7eUmtzIVLk1G6lfGOUvUlGamE2xMfNAPoitjfL9Kwsdrtm/YewW4jYtOLa0fjduDuv0+JkoQVOUCNNPHsvcU25VjoEtjiVMxGyLAbBtkL9oHMDOSJ39HdMt+KZXwiw7kpSGq1lNCloVoDxLLrELG1RUUELaY0FWUES+uPnoipyIH/1XVAGZtsSXPTKzbQPkxnE6LGSujqj7QHOtT4qlV26CcXhJWX9IoIR6z46BcbzvlvgBAUZBam3ZXHn65DK2LJ+9g1AztOEf9amShq0pmDPbjRqIiOXNje3qDfjJ4973P/RkTgjHjkMHsu6fluNR2pup8is7265jKlLFHeRiXW9ObB3NYFACHIrmMGJVOx60I+IFrZa13Gv8nEf/J/KC4C/WjYtuEq9Ny47iHLm65YSZgtQOJRBfrJmCI3UG2GZtHc7QC+WYzp/09J8h/1qUGoepLdypNwkckisAu4f3s3CReEDWrMMNsZ66CCznhqug7b/12z0EtFfXaXyklasunyVl5ZKjKWw4/VKnViSCjSI4PzA6IEY1BxLM91M7nwwXJ3hTAq9ZgjoY/7ijKEC4bnL/XZWUxDb7BtBT9Bumb4FO3UETYry2rtIk5oxK6znFX99YxiNLB3R9Ia3lMtfFgGe01alxeU21//8AXbI3CgVM+YOsfLFZvztO7654eSFcMYRR8NYvXcKgrRJcJi64/yojlo+xPB/ugWQuOdlOPwnD2o6nNmpfY6W+1arcsua5loJUdUYxdkG67SH5j3Hqm2ijG0nY0zc2Q9lgQC3OCOP5LZwuuMNNSGX+kMIrqiu8bufmCVKXmeNWMEKhQlUMUy8QreFYATWRagoaVqK+tkn+N94tNTHd1h6hcLkqU47R+hTo2BtFM3TpjKRvP3JxB+WXybiRszR5jm3VUpBk0Ogto6vtayxLKi6w3SpQ6MVv/+Zrd7GXS2Op/HMaPld4j1m4+RH6PZN5lePieFaDHfnYAZAz3fi+vtgpkFML0ObtQCMCrnirz4Z/bZg7mTVW0ATu0KK5YVgTGxAgb4yRkI4xRpi+fnJvOES+B/E2yLL9FWzQrqD0lljNgH8Oom1nKbzvN53u0Nx9Fpdc+57t3YQ+20XYZphqUKoEicPKFczP1RfYYR3Ry4Qzt6IoM98kKz5zL0QwD1DbqCyzFXH/ttq46DGwtARBAXcUABS0AmJSlLqeQyCPMTfMbA+FKB6tC/pLdeOnwIxncwHvh7DP9WdmQEpxBkcUyRt7rg22i0vT49XyzwXlQN1nLvxklBlyGVHUczbYa2mm04HX6ApqbYrNxeljMI4bS21wGL6pckl08fPodnLoyJ2AvObDhpCOjvs3f90qSG0lToeApj3Gyb0EIypn74ki88sSvglV5WiXp02JWF3N9RP6+q2CZgfu+Vx2pOIk3kAqY9Z76rncKU+Mo2ShtPfL9/YaNE4NoZ3q59tGvGnyZQKbsHcyacMkYWFMv/nkOXPpj+IvisX8ULwAU9W/bAi0DSNAKOFhUWaR1D+HpXfKJ8bPUIahsB+QB49EvDP3/RSlxBZuxHrfO5Vbxz9J8FYNnJxu5NCucfceR6OSiieY6mYLLCs0V4fW+8VhmBplT6/I0HWR1m9LGoJg3LZi0eoVx3OjmZVm1fmhNnNtDn1mZe377C61ry25tThymOmPWleoffhAj+7D0KqFclofG7p9U301z0FzI3UM0attJvYFzURiA8I+1BeEMjRUlajOjD97AnWP1wZDlBLHkQ23jrS+XVM7sVu3RF7+iLaJgIjbegPqck6Psg3MjrpO8p8c9v0MO1iqREdf34KoTYmHs9SWuR2LpM8bJwhpMnwoF546bDXRqHB9z/cNpQMHsk8Zk9H7lBPBwXfFU6X4XFmppr1gV8oiPGA7HhuK/mAI45juegquWG3fUvQr4oN3KhCaKIRVTw0e9CENPmFkbwqqlvWp5hUa/AZpgXrRfeFR6KSHmyd+/w0VWjJdrR7mxbBndepd4z4jtmgOQrkvvmG51ncU8eeR/k3bja794UUVRABHJLxh4tVXz2RMOoQcvIgfO3vxRN2Vyj8mHU9CWMgtOzI0CaqTKduS9XAKSNBNadOPkSaN6g0qiEpyiTNmjG38Ef7A6bE+cd09+h4zkdViQy0udKsK01KCtK4At+UDViV3DLsxHbw21nmZi4Lo1hJXT/YHuxBKilK7SaAwMrrKT2C+lE1YiyrRJepDPYpJ+0AbZPfdcYnUrbYVYCGt1qTrGGCqOF5cukRdznO6vVihTkC8xlK485vp3kUolq2RQrtozXAyqYV2eMqLlPN4DljSHH/qgOAcAoLEXl8oW/Big/bJ5lSa/HTjA4UKOVuYshYoLh4cxZcL/QLPJJyAB+HQ7CIYxZUWs936L02qRrfTPSbX47rs8RhiHZmICA8QIrIxbVVmi7ioBsO8kdSq5QVbbEZSFQB8Z+lgcLzOyFGc5V1LOQ+7FoYmdr9HZ0Rdqm9Q4AzvWyd30aDes5yWL2pOwq+FvVMpK/q+osXE+l9TrZp5TXSn1oRdHnlfl5S9UqhjWRBMKJQT9RfX8QW6L6ggM3q+EhEkuavskpcuCz+PKf93SYFrEu9YJmToWl1fzKN6wbH3Hk30t7fBy5JbJIdtm8WO1K+uDpQKakLOfP8cSMKaFhXdAK+kjbQXJ6k5QSGujubrRJp0UbmqPZnYFf7EYA9Ih8S6CHufXTxtUmW1zTuXo/Qkjrc4u5ZJYxTb/FL+H+JoVk6lRXc0edlSmMvcLkDZ1mmY52hSKQej98LdI5dsdmkmbAFxvs2iwhdZw5mM0kHMYHVUldXlCIajxUoW0KecUm3SFU38ieH4C2yIUzQKaU2EkO1i0uaJacfCEUxnonFRgZmIto7OBZMLP1VyX3iiq+OOiGTUepyPWJprB3jMC67/XEZaHEGG/+thH0xuFWhyuCsBnjpT/QFR0Hfa7Dx3hmNmk0SWv+N5XBrM28sOalQ8cq1YIUbPSUvAdNJTADsjURS69wzUtMmRP5DBh16i02lhIs/ZYjb9p/mN+mO4NOYtL3Wala/IN9sIJPf7u6K5+6uUtmneA8yTkoxLr+UghfoXVpBIjTLyKGAajZ7aWfRbmks7weayr+ijPiCbJ0I/exvP/egb/N97vq5+YwYgoAjhwZIu2NTFb25/P8pOKfluBEhDZskzKeWew4bdgqm+RXsdK/c+4hm+0Mm2rysOGbp+2c0erPwNrkst+H79qP1JFIvDG/4mKLQv54cCNSKUDoNqFefjlrqQDNAnqcVO/2dz1ERiH+L0//QVpXL6Q+c9vsYgqv/PYUXomE5FbENgJV7mj5NxlXazW6W6HQDMtjih3Wgh4JE3I8UXPTKgeWI69vUloNLt1VoJS0YWiIbhaWencdVJew7N4zIkXD4Bmceuq0aU3LBsp7SVr1oIWFcWBfmjJkApTnoTGmzFbUZgoPANOQSWfOMYgP6PlQqVa+uHj6RzWTObC0nZZXq+UljqSjXoQ4CclYZu5YHmKLbkTbX7Q8SzWIZr4e8sFjebwrClYWoURMmVB4z8veM6SP4Y5N4GLrSV8bM94FTWXs8TwamzwclgYcJkqik4sZ1CXBmug9GVo8j/H3i3iNYZ6UU1cxGo5Z/crkWBJjhgOMVR4tyojwiGuHngI5Px+qFshlFDd1p4PYiU6w1MthhF/lgQRgkkkOtlgQ4PEIdOExayj+K3+xbmPfZvkiPmLWYGXK5JrkSW4eeqSH/32pdt0AALWpnkcP0aZh6uBekjRF1WlsKTitom/pnzfCJYT/G1l3zyvqT/7YKVqOuL0nJlkyHsPtg1nY9YV6Fp0C7xJINtWKIetkfR+4WgZdHau8bXrc8gVADcnGXVv9DDB/eVBJyFB2iVwiABGYnJ/f8h/Y2nLhTDkx+LqjT+vI8L7A9NTD/8e9mf/QmQ7loEnr2O+KuvrVtfcDg5g5eGpaqTh1FUXBCnbeeEd0zp3x2SJcog1oB0Hs8ffAyoUMYuFeODcyYNPUbvyPUgxeGKel8s6JznuCK9fUwtZsAMqZyrBOkvZGgOrg7ulvkMb4e5sfRGGWQKzs7lAu4b5ndgg0A86c7OxPXlQdzXixNKy3fCIV6wrZ8fQGR5DbDxEnCf4K9kGVkJA85Ipom66Kd56QN6vUiDpVhX1S1WqPEAEH1R58LhejRRpbE6hZk7vXbh1qInzv+jy0F0Cwdxccb4Vo2HbMwt0Nc3WO1QNGfVigcLiTlgYJrGbXf2LKGMM0wIr3+qEKZibMRMGZjQveUmSe4qjvppVsENouUB578ztHmJizT/hKB0yI4tv1Zl89c6wuxQomY5nEC+NsmzBaZa3GnYxWk2MMfCYtKX+PgUFmTIP3K5poo4gpqwMNpWjZX0PgZq5OCDqOPjKIaEVl0lNRDVaQ1A+H1765a7JsjGxxfpeHR7x6t6YhIdwHkZlhn+I8oGnS9TOfv7Zc5qrDKE9XBQFjqTdcsbyJJYJBKl5X7mIGDAlZhnMoZTXVV3CmbAubVden1UpIcLciGjU4hs9gjfnJqHZw86iI2F1AZ8Ic+JGoWyK4/a+s8XTGwQJj03rXMLpqMBn8PHsKwJgz/8bvRpXow16M4RpE6CxHGy4FtHEMTME/iQIl3jwytEVwfgTV2pky+2yURvGv/GJKJ55fd4o+Y3NVf2gyQixI57A5AOPLhYCqlwkaODchRoM97eXwHisEWJRS5u3gZRgc22uJFnWLpalO4fH8OH6g3NG7x0Xa9Ofn6NXGr2fnzyIFLjxx/kKNVY7wzNsohPvTs1HBYZa5zEadictQfmdJdlxi89zkPOXrB4mrfE+DU7wfXFSprckHJfyzgbvEwUeDaZ7tp1S5KN2nvi0eCiH+YwN5tzFoqUlGSkR4AXlveoN0gaI6Pl3QOfzINsot3oV5GCvufx+wrTeucvC+3lpohinNGzSqrPQZD+C/yZR50ibAEPEX0u/o74KnoAiNBldh/6OAjpuHrPe/rQo6r6uWiBsIJU9uNQmpyd10l7d8HFULkgKGYD+BF69kdlrVRlV2s97Y9T4VcpVEaH12VIMz7vX0XHfXEMTKc2DHMkyTt9AAlB4UwElRQJ0aIuBUHwzx4Sz+f/R6Is9KHcoVqvSm+osA1wYdjcaX99FMqhKAts8HE0bHCzaC3+sQBtQ/mNmwBv6pkKB/y9rj83iEwwklT9cjF/V9A6azZOa1h60kQDbsRWVTr/bOBYHSKGMvWAt6qZ8Id3/Xfs6cBrpsVXbxmfLtwne3xfJ6Kby46CbpSuwYAXFs1kabP4mb4/SPuC0uLS1lnI9c0n5XjvTxpOvcj1eUAu+abju8XbMGOZe0PgepLHQQKGeL3ipbNWbj3VxW67W22SwFLNLgVgfGiZjeF0YUURaweOujmp+/sR8tFlcAd6QRj3F/6gs9CXM2q7kOlF34GpTNxrdA9gZ68EfZ9vZDtkWG/HjsO1Z0ne9hIYFtodbhp/dWwGkeK2mKMYZ7ITVxERuPVQjwKJgwBizlb1dm4wZGCK8k2JiJatbjC3Pvmp5E/1eUaYDT0GLN5/HNbIdi+Wv8foC31cnr3Fw9To6/jr9AV+++INFrjTSvuQxfQ8h9sUJePhs0YNnUPOMT73mEvg3nim+qECDBI8a1bSr5AW8Bfjcfv6W1IGN5ZrcDnncOjwpjgFMci9cWI9q526pRjb4sfJsd1rHN3lEFoAtmhq2Inm5r36XjPPE21yNjD5Lr6Yo8/xqXx+nxN5+0+rbUIYcJ7HS3tfz8DavX6EOwvYZ++sKi7knO8xfvbVyxf1iI0a+/1gpXWinKtXGiECyo6OO9ihqKP8SmgCveDyYIXVFjYMzV1ulI2StzC6lPZAVA+GGUabpKgLhUFnPj0aCJ2rO1ACfGsAYh6xgmHoPS/oh3a2cnRv/09pzRXvvddH2i/MMp+ctFeXn2m/R09co9ukkoh5anIREPf/bObvZuNeNRFAidmj0jJYS0kJUgNRwvUcWGKVRbSskAw0UM1AzkUVy4h5jf2s7BWQOLkfS8Y01ymEmA23b+2/QYIkDT+8gz4uxYQ8ATZSX/LzA06v6rgritcPJY1LHw8YMAWxzZXzqdIaJr9twpqxwFtD8+J2Gy5FLTgNnOhWxGZe+DyCGAVtnO+NCnkGzPVALPkJV5xHHAOvDGU+jbQRmpVAXtDv59RVIJQUhV9ED5QoaEy45fTG3Bx35IQibhKmBMjaJFSPV6SrcaSXaXmxUVH3r4ykvsyN+jZLtoDnqSbxW0qiyKduF/+9HJ99tRhRyKiVvUQZIH7qLJORyPi0UnwWhrZPO1kL1DdJYq5jM4UoM/us2heCMdqVi2dER9rLGuZok9MQ++mMcZFJH10vuKgdSnXaxnD0mlVGOJw/z5bsMb/KcR8Cbmo2a5zdzhqQtQnPnceIXkKoL8cJUyqWFTfCLmIfqLUQgbb1gWokVTpWSSTNEe8M+oDJ+SxELp7x9ClTPB0hH0O6/rQJbmsxqPd6NuFgKwDzuZKk6r2lrsjVLWp2kK4AkSmPZwwdnWK0Rkj1BHUVQh9nMs937uhVsN2lgNLOWiUaJGfWiJ0IMCWIlUkmUs28vUD1Tn7gv2AZXKVf5oO9o8QJQJ8fDevHbPJHRNYft3WA4xYPadl+BGYnpvtJHI+FC7IQvnnVV+sF3ZGOttdGBfNVG9rNz36wHxpyliP/pLs/SV1XmZsmlIAiy3XAvei4eg3vXQOOWK9PqXyU1cpN2PGzLnZc+S9T3Lb/uGkvtjWDT8yxBPFST7ePsymv36daq7cI38OvYHVOuSFNnFYFkutRuKuPoJiDgk0vUo0Hd1qV+Oz4lspGcCFrP9y33+uT3+KO8khIDcZhwD6EliaWOk/EAq++qFDOu/TSEpuF8lnT7YCtx+Q6Lbtt9YWsISzMAzy38Lw7O0B8hSRrCOix8YHXSqiJLQ26hbV2UbI7u4hXkxjdfQVzxP4gR0MR3130Jg+GJ6X6TmPviKmsqc0g7o2pQ8rr52K6hg2N1Pzy3Fkgm1nJmqUaK4RegV3gOtRR0T98hrL1VZHWM/x6kb8lymRsTeQjo1Q/CVQ3BoYEBBh+Tr4SX7bfPxSuo5dB+vDs1Zr9lgdAm/HZYflIcJXJdO4Z35qaSH2f5uUUp03Rn7jKU4kA2n+OM/X+VOHASBn3O3cTgGQigl8F/2zcZFve7lK4D6lSnyUxit7YO69IwvhKv3/Ldjbd67bCjeTZCRumK7XcwONlH73Ts1SrbtWS8BSsMqTuORZwdqkOxPJOa3G6jE2nFHco39eJ9bL8h0H3URMmNEDjNRuGsaUKh/JSqc9I2qz1pxdrXBZyUZwt2WtCD88jrLXgTV3ARNdqYWwF/cneumux8W0r24C15iz1/F4aE9X+SppsCixQxdvpFvChN1p665VUFqobv66N/HHzHe1GF/8GTGPrtJK9VsAcva6uBikWEWSK2b++LoCF+JjOdFqloQ4zV6MFT5BWZd/6+VdwquNtp2nzVrwQkhwlrvN9dhvXduggIw3o4oVavpIchk0HIbGsxBuNIcZ6sct70RoXcf+pL/3ZXRZgrr+OfwcJ6NF9szbD3+zQiOSgZQRiGAEd9e8Gw5iIMXfmdzsZBqaoK0db0yJeX6VYas9rkQAo9Zs9U9ktym8XmGXwJpHZ/mcgKhT4JVPNmQEjRtQL7o0HacVgMeRx5JmTQ8UBis9Cuk6hFzSMKvyuSH32n29+aYZqtupEwJbDAgKshFDcRq5YfWrCt52KU/FhvIVvOtOeQ6QlZUE49hBXNomiYUrNsqqYLxaXcgFgsxo8ri/WKNbTjmciUh2X510gxOwKg5eBkf1GkiA33tAb/7MP523lXNI7orOuri6i4+9+X2LuEmH3NJHHD21va635ikhvt7iTZOB7cmQ3PVGGAfLqpidbWR82KSl48uaOnRvhUQfUDvYGH9C9k85gQLNexY5fm5Yh08WSwdhBGtg5R02PqFXCpLVkLD20EC9jpbC2kkR07tUGqFBI0XG103Ug9/f52A3FzftHmQQCzcfkpy3sA1lSeCbDoSoG8pZQ2tBrBGFxIErwa4Ls1GyrnfitY/J1aZsyY3mRjyvvAd7nNMwdX/6xgtrPUBOzi9WEzgromzhKLzE+1zx1gJhb2sEXcl8YfHvuYuuncqwhtWjuXhMUkZRnFUA9aEFcL49UgeHNA80mhnAGyl9zBgeAd62G7axHsdyw6pbdAYQIIxJJyd7Y3RQqr3Ni5g5qQWQP3+g2tnWVGTopSpu5MfwvjQaJxNhQFEzvI2KVgsCcAhTU7u5s9C3ZhBu+75U/dDMqQEwnvvrhQTuleOGVkyP051BAew0t/t5edCeV+g8WRmN2KCzGd22hoMBMh24EfdvfYEvWJKzQrO+J7i8HC1RrbOSKuLRnoSiwG6lPHHws3wVHvIJl1nAtWmQyEh25aSBsUG4mVxRK5E28OVAu3qzAZHtDiSRdQvUTwDDwbVgPGTF7F+5o4JXc+e7+jDPGUac6C5//EIFbfBg6GF9umdmxI33om/W3zu+MM3ISZMYR7EDbGRgdNc/P6xJzNLihw3+ZxwW6gAJk0LSn9PQ7y4z4Qlzj1Hr0jzgSTe4zRslsho9JHX99xoG+FmFqsvxPIm9l596BYCm4Svngh4PHq7mozeQreYdCwHs6QrmtQUOg6UG4R/01RCmPAl7Us/f7m1lG3fY26/M8mXNfF+yCW2w5kEVWyieBUtc6+54J+lDGEQ5IBquzGIl17z1ZZ97iShDvlyfzwRC1FO6oXN0+xJmBDSjk9EAb/TGBTpJJDcFwCvLaEizTuXktNCL6QUvT0fSALoQ5yC1NrH/Rqk0Ntd8Y4ITa96qffIefk9ud1GHthDlmjfBzw6ubqAN+ChW10VNZOlKNAEgcR8CJm3hP0O+v4LQzb9+MJC2u9Pj6q0RLcMjhKZjpFfmXvdKg8gZJwgTo9OBGT/0CKSQSoyJQN2lE+NY2KVW8Xi5W+fVSFM5RX+ZZCD0E8d7ujbB/jk7adWZ95M1lPlZUbKq1/bLEHfeiE88YlogyQQdbAl4ZmHB9pPYwYbWUvoBRhUue1l2bT4lHrYHaZyVHXVF0CzOqDxTxoAvnh35RzFxzYFMKpJO75xIQrnZvuHLLTFuRxJLbNrdxIKKxwaSYAW+yo2gTrrx6imlTDhOzeNgwA1by91Vkg+zZXkh9GfJddWM5HuVWrRGgPdSP7vaGo6kPPRlqun3xSbMReN97pYA6LyeBqe3P9Bo4CAq9vBqFgmT2wy2qEj4x4eUDx+honhlYJyZ6MoUDrEYMpqSo4vFTymR6HG+YydJbMgXLV1opDDD6WUVPMOzrJADEyzFsf7n4oXJcy31Jzl8DIePav4Du0xejT6fYZqCPHYaJSwTY6THAe2ww3L8IyZ2jp7dRmp+wama6t1DWXSKGS3FdU3PVjLVBUlEtw1tHSiatTt3J2WvXdZ11qzvyxbBt8f4pOgMfIfvoPCNtQBu61Wh0H2MNCBM6UAMkyii19NPwqwxaB7+cBmLMUtPtVH4Fj2wg5eF/uEsKBjAG7b1OZiPODMlafrI3yOwCKDqrPpVfMg9Guz5Ao3aKpERAx6s5MZ/0AkmaFYQQv5dg/YxT4zH+aKrOpMmwK5F7ut1Nt/g5p86PEMMbjDrHIt+WS8oXmDVGHZSPYDNKzy/RZOlyrxPkIlhd0ZPvzMivJdpBhuly8zCwnvOzLvLtEWKXgI2Iry86OgIFe+kGlApJ4mnBEOGbsaMWU4Oonsdx/+wr44sfYPg6r99K2NN0AA5vN+DHg8HsDM2eKnq4yx/1Q9Oq5KvfIhU6AIK4UWB4TVVaZxuWVq5ewD3Xo9M9rI2ODRC5h/S6vhgYoOSkfCHPzFzahCcl4kZGZ/47xetgOve8vMszVlOKmo4RlqUzAPX8L0TnBHc9DzW/1d6OYVNKTjy/hsdIPPFW7pLlon/clsxuznkkhUgp451Vt2DAnIaXjKSL9eUwrI+a9d/X34oaA4SStsd5y4lRU9O4Js1Kx1jzV5IM6W1lA+oAK1e8EWecYk7X62IPEIrROqXksX1yyGEPBi8iUrq7IaUVZMOVHYk9IKVmBimqp6EKKSjRlUUNtK2CB8YHg28bBoXU0NILQ68/mNfhzXJSdMTuffduaaIynJX73YE7Dq3WPb2wLuZA1WpLwXo5cSJzetb8nkJkyURqAnKejpzKkvNh3dbQsT8g3KtXmRBYFYdnxsfGvXVxpdW2SVJlHCfevMRoBAPhg6iNlv9aRrqZVS/pazcwBlE5ZYkKDjgFESPpFeDzRGZ52MvEfYAS52D880ZYjLgJppHXdoO9UMy5AGIC0Sihxpd+T9f05FWLVMS92mgNLX8iP/MfFqnhkHkIR/C2JG18Ikqiu8HOIntpC23ZRZKTxeo5xhcF9T/eD0nEgx3ablGMxYL4deIohWWXjS81kRN1P54XSW/AKTULAPp9BS2koFE5FFLMl1xGPEUfqHNyL33H1ZaKvs+KxuMpID6q5abdC6O7rfJ4PmfotnRMxPVmx0FfkNgituCPHuZmBqOKnpvJjciVBw/VDtFExtsc6PMI9QpNPEN8/XZctbqH9/XVn3YlflYiJVdlYMPyA0EsqRlB8ccFS2Oa0cGlsk3mOeLhIE8pfjJjJ2VrOIhY6u+i6oGPpjDpOtbbeNIQBT5nChGlHyy97aMkMwhHQfhdvFR1yWkr7F6pJRdQkEqL0rv+P96MekFjVpwS0Lrt8V7PGDMvaiDlj2dvdlCWLGVcBnGixLJ9//KpTruH8UqSWksncw7l7EB/+znl7m/sP6rthUp2SL5qo+1z2NILlUPFd4UyCuhOMJuZBQiu7Hiht3q0WfICjF9qw5/ncw91nZseXlVcWcvv0W1lmQ+E99DRKnWDPtYsf+AJVzqC/lKootH5HTWC672HS1mRihVX32pofkdsFtoeSt3xD1YhH+LKzsgVRsKjqy6IcEhetqO8q2blNLcgX+beHl+uaiGDjCZqoIzZqALMFYCHT48tKjlPQTUeX6ucXyundrm3z/CmZiS3fCeBzJ0mE/LASrAU2RRO1lIJtRarz2jymWEoNcCZpXlQhz+aH4RKBC4z3KqcpjQqXS4O8Rk0QP+k/QubZbXq5EGiVLcwxN3JBp/Gk9G/HGSAKemhzXmnkv+LHq5Cz9Zmr7D8u+gv/wRWFqxynUeA5WEnMHtkB4oU4d0SUCSQN9Is9/r75mx6JicJD297pdgDVj5jQmSc7fzpgFWIckpbNiPRdiEfEdEsIjQFTxNnXxVGS8bNpAT8ROmTOQKN2Oi7YkcNoN/0yXx1+ogI8Loh4jqylH23wsL86thi6uVvg49mIcTCKhndACYpoLVWn/VbJRgd+zfBVEA/0G0ar7zIE4+p6GFo0GwICrCW2j5VZxu8xxaZKkOS2PZQ3IVZg/8d7Yj8gmPc+T6CTTEYFYDRjY7bhE6JGoKQr3go2IbwRHLQmPhm55ZYwuaLqMHRJrJYqbYQJbtsBJysWjKQ5AnVvCG7Fud5GmunOoyvYRHaXAbdscD6nlQaGPH/cRSr3aXk+3qh7ZKfQX4dB51oqJfOWM1RTcEuhSE1WgrifL7DnpLsEoT+L0gNoo81dkoDGGnDJ3bXTLYxphk4hPQe6hwU1GpN9iDqR8ce0ORLsErA6rIOqx9P4AHizTg/Bi7Yb0lw/XzexSccQKcxwc2tiO8vhachorQsAzdFEeJJmOf2yFjHtFu8UsiOe5r4kRCtiwG1tk33HLwKi9z0fi++Os8LoJQWjPorDRU95kAjkH/fdkAKBWkBL8eQPOUfAWlpBslMNVXwpjwm///od2vwD2RcIhAvC6bdlfV2PncuTtXUjx+uIL4If570O28xpAJgAlOpi5j4pHxu7JDDKUlsqGxkuCe8O0ILYZQDx356OvpdcU8phEYxU9jXOjyePZuegynQEiTXYgRSiYhyIaPHHz/eg9uGPvKmGbNDKoWdQQWMinbpOQsmn9fE9POs05YJ0aOFY5XIDPVeBc0G1BLLDUl6hlfyANlFS3d/qeGu43aS3vQ5Jjoe+JBfBedOJhi3jiOOxneR3UsE9olXUmF3DUTHUsfp1rS+2BM1jmMcS4yp8zDQkPPnyMn0FyDA0ZvjAd1uUCaU+zo9RPWL3aF76A59RZMLnutq9KrF/UfBqiyCNKA63L32TTP9Gsdbwi22CzNttGDAByUJGLu+t0UFEqcAwli9xbQm7u3XLLIw4wMOwQF1GnHSI1Z2Vcbi954fXC6cz1Cr73fwa2R/5iFaFkDQQRUjR7NLMSYoF1E1QUEA3UrvMGPM1JUQ9JJK1oslOIVOimWAp0vqWKVdKT/Cm9XyqmHOSPNshZGpZrbj//zibRfKivVN6QasZ2536HTmFnqRFQAOha2M5whHip8TEhEQGTz4rc1gjErGtKutDuLExlAtadlm7K/uG0b9BSkq8q0lpzDvsCQt6ro7kGFiwq14S5YskuHXyyLDkn+C2478YGg73a6IwtEv6bWamU/boCWzlQjds/rmCBYV9sqyHCTt5g31Xw/U7Nui/gFOVPMXlFQyJAs15YyZgJs4sVcMPB4gnKqKEUTDag42o0MwyAuYWDe+Ya1mLYpWIznNaTTiBpm9g5INO5x1qNqSOJc8EtJWNvETpMjTigAaO8kYlL0rpshFXYytcILGXg/nPuBvED9/70Bjcb2o9/Hp+cps8Byn0O02uBkF/WL09/k9vK4hcxJQIDaS15sSmMpeLvu4d96xXcTrC8qAe4nZDebpW+WZiBBTZDHLk3Q3waMzDkAXLcJWBAA/9K0OaQoA7u6TaboBLkD7yeaYX4Cb9EuBb/YXK4C8eXU2aexGCbgvD0PsnSooyJXPMEcdLBAk+KijwL78SO3bcNggrUV0bk0dQci7qdlHRQuk7+G9/p70t/c4k+WmH0NiUDsREA5UGUzfwMLEJYZlH7DbUMHMNHOU5WnIPOWnJ0MhTpqP8OJTFL7wgTdaJHXEGpZtR6lOEkgFE40uqKX0u/8u57ncYkMC1pIRKqo4mRVp+CCV3F37/fTTAq83Cfb56YXsrd1hQEBODosxaZS0zLEvaA0YM4fXQIT58k5rDBxW/XRvl+4uWY5t/KXnDkejc9fw2m3Em3gNUrdPgi83v6r5UDm7wczjodoK85q6pHKv4MJnYzv6enYV3+7VUz+irO/xqKdJvXkqTEcR/UgA/1jO0Z5pYJ56j7QwTdTEL59gizpsVp6syR4JYvwwgBySkXYUXSByG3LLFvhoB0aNseZDeaZTaKTTXNhSmbdJmksVvT28DOLwqzyMgzoorxxA/I0V1ovBEQedb6MtJWv9bTUPLNp2T1E88XBdiqbkLd2Qq84ZDSsWBLdFzPlm36LIoP8ddlAATZzhpczBQgBO/WmHSYC1TABy2a+ZejyclGKrNFGvC6gT+yyM9zmjEc/fz/zr5QaFkLgAuL1NXDE8EEpt6DxrsARB3mZFVBtXCJ3AFvLDPT5wC8cDRaP6FRvwKHek1zNsF4MxN+25bUFN8Ob9GeQsOf2gmTxNOH9Anl+UceaQg4c9Uq18Zv2RmuqqvgClxXOirXHdFgKe+EXfsyichSJf2oZvVuOLf84Ka6bEwyiI3X1IJVfBFF4ioeWFdWpBdNkUKJbQIE/CoW1wKuQkBVwfGaBd7/HZIt4OHLXcibdL5i0jlzPCnCT12N4QvcjBzOzeIPL3ujzKglmYqmzPRbC5+wDvU9o2Ifntrg8Stx5tTpSfDmAv2XgdCEsLCy0G379b8IYFvBUpcTDIcLkSsUpTtknvfi1YNqVvNz5E7RdseRkGkLlbdodyPWsC84VxL5bvlKdP3kOP9otmU7CVrclah2cRklUVS06ipw22GACS0qJeQxRWNTjvVXngiHTjMbnbQ4mic8a5Ose2uC+wp9Dfbm0E4+UBCHfxILQIeUAzj1OfnLYXoXCfcNM7eMWA4q5d/pv4hF4cFtY1T924b2dB1gza5Tf/uoBOkAcIl5n4bYUBjI2Xjd7RTVy4AFjc4He6wnWNuiTJghk4FSwMPTdgwqRV1qtdgCf74a+5PjVaal+rMUu65lCbgkywiYFS6Hg0kTl1ERRO+Gx6DvTC6MlYkrhKxyMFv6txYZTdLv80QkbX4EYnR2RYO0HvNPcqfgzjkUCt9/IjBXyRRfYuXgzeI102uUiPKZp54aXOIB6l8TwefGRrsMaW1OgvkRqzuxYyMfUDYRUj7H0FHm6l4uZ6pBfkQeAOs3BIJ8v8Z4wUyeriG89TXu7kDUiEzY0BKjsxoGA+Hm//tPOyuUizpivTz9AoH+qPeh7SzigzmAjFNoAnzLkzelvYFFmvnIoxfyiic92nCh5J1pe07fuYi9T0pTcZ/ZR2nmkDruy4JEFYcVX2ToqnsIiew6wv25yJceRr2zglATTfo9p8ISgUGKOEe3rK/gYh0KCazirR8+RNWnPI3z0hDUFeq7cst2EQ53GG8G6yE204Hz9jod2j/HIig4sPILshy/vJ6ea/DZYqo8DeEHSTy2YH+JxeKlYE86lYyS7h06cKLTj201VTM1y9Yp/nKoRO5wggPbuX5RJe7PHmcpHGeQhsQtKTTs5zDmEreTKcIcZzsY9Fb7f7Yxa9Uuln4SGDzM25NYTN4/Ufbg66Z9hEUqcV/eWyzI6lYU2tBU8LJ6S80pNCwwWwBlUpsGfEwT6Z02PufcH64l9ji9OPiAzUd+hlEMZpedLziNmKoHwyWgGEB7v8KlDmPM6N2WUd/bqZy0fxvIjk5BmIqaqYEj2oLb4W5I5acdJ0043p3RpcKLZ0Bmmu56WHFTh37UvnYwdaXWE7zRv8AJiAZ6NRI0NdFmYhvNxESf3zZVzcKMZfOEVYdwHnfElLcQL1mQcGAsKWz+d8vwz4xi5f54t3SPzobMiCL/cRmTpoRSEBB/5774UHqxG5S00M7ZLjjFsKA0rUMJl1CwvhbnBkxjnu1OopFJIV7IBCyFYMBovdjyuMZX6iEg5WUU8moZh+7U9q3IvE02kfr6fbESmO3bcHK/PIhbqGz2QM21+CVEIe3hTgsljwHQuyBKyXL1yIQemsusFX/TQWhzZaSCGgP9AwbADP7dfHcm7D2k4HCJIr2GRQ+I1W8/uEv/vq1wIeU+iljj/u3WsRYmR8nBAux5JHovfjUuaVTCxmf0AB+gU1FYcVefQBRBNPWhYMRCTGfWm8RFbpq3kagg9GCWwLQ83cjSJXCiuVPR+Ef4VIagK/6KqQA46wr6TsQrYip5liGo2bTuRRzvuyoA7jWqxGmIT2PgFDV8k3VSbvI4zN24mjtHksz3LAZ1hHRhrPVB/8ocBKywLbWc098B1SE6U8wrZb6cfAaWNIJEmhN6J3Gx9hXla3EuZe6+Bea2UKj4nwREM9geYWD/JlWoLBFYaqbWQJ/ocu/BhdG8CgsediNNGJuQ8yDfAszCCQMIZu+dR8U7tsjF5Yrexo2mjxTQaIyso/Rnasr1SqznNp8wc2GKPU+q6P8nnDUymNAlOolBQopCiHIlpHCcWEMPsuSCQ8h14P+MR407YgjGSvbw61EeAZMuNvIJSV1tzlHAV25z+PN2FvXM2BHOd7CUjgiS7tgUYjaBih/fhC71Mf4QwT2PGg2hGXgEd5tnPzFFA/QwNtOZLD3eRU+uhz2pjjz1Q8xllkYGd0BOr87XhUZkKpIIuprk5nhyCXKXldWRPI+95guCxx4zWF+hfqD24KerHeVSbL2TjsglLrAwrKEI/23yd3Erllh352z0gqKOp7oDE5EqBcDigxXrPNmSAZb0pii2RS+NljwGjC+Uqxxp5yMTgzP27XRNACpB02FLRq0ixsMxV2bDYk2ZH16FaakP7TtG/0MMd8lE51jvtxEyc1ByuolPaCe5AWs1J+7gq/YCJMGyyVLEJOajyl7Tc7j4xaNZAUAL3NkC8lAINiLiuf8GgFNPqTdqiPlYt/hJgmKjkBXYvHyGH4uLGEuWdu6Het/bdSump1o5nxIrSj9twZAAMpe4b6C0VDbfqmiAd2nyT1SVlbVipg2VTIliBiK/Odm3ZMrG8OoDk/uSwFe/kvJ8myMnVSGxJrR5hPYuhKqOrTXgKUObktRgJawuAUAgPHLOXXJ6U4bc/o9IO9IbE1QZZ1qTe6MA5nS2p/oEdI8uv+8Zj3tA0hgVBQ7RY4xcMS89b5CECLccArdKiV4QFHvewH7QAd6JKHkgv4NpaEwxdJk1eGBR1T8uEr6lOpp6fAxgozGtpv6PWjSoX87nTUZ4gOvzMiSjZqeGM7cYH/C3mQ/ap54nLLU4s21NpGHEn5y6UBonhIPusf7bl4LSHV6a2PQetXw5XdhExrTmFLzK7ggbve6Z1dXQ1GkC9Sd+3U/Hk55A7KRQ8riFS6naTUMaipneJ+WmwPcxp1skw7neKTyWwC648C8ZeJtC/WFYk4Wa1JbmFVjRidBgL1Uwvnk5c6ouJ6iCKH2OKEz53xDvto19QVsvrMyiS/zGeiYHxfloL5t5FkYyuvklf3j0vO/a0D/oFz9e1yX3BrGqX7bsht3G/7z90lD8qK6AjigUy5KfvaxeOrDP6row+LLDiy1DRwkDqVB7OsSvrWj6nncYX2y7yFz8Jl1lyDvuNUnD1ZbJDKetaYhPIp7GLxIeu9Bv8ZJjTK5fTdKAWWm2dllbogyNfd+edE9YVF0uJ7+aV4D12sSCjMP2jNZ8lWZVIwvS7d/RBjQlEdETQ+wuV+KuW58D+6Q7DstvLpY/ZHlcIZfrtc5sYeMTxra/DoBl2acT4xARbt3rNARmRVxtqQR2JBlUyApfsxB8eqBiJH3u2RxSgfs8qrD9AqwXm2KkbAAiv2FrA36S3bUdPwQnuAWZbN0qifxOh0qRNX8ntVKq6Q5gPA6upw8dbkiphPRj4s/IzLGtzR9NVTX/6BthtyDZTOhPg8kWbebBp3CiZkA9uPyMRB5yte09r5/fcToZLRIA9B7Cz3Dlf//JK46oXutXszcLnSTvsKV63n5UQbtlIYKX9lZ6twvPF311I473MT/nLnG7wDE3kpcvYqGWYsVfiq57bsiIOvIvN/zZ4CscjfyE+gkAM1yif8Px68GwrCJzn2J2OEb8agA3H/UUUH4ys/KePeOiHHMMdoBKVhfoIKh/i91JjHUsmvDaqKhjxZBduzNchbUNWNT/hVjahw8CZz26DiZKBaicc08A0iHwUP5p0E75oapotTmw4BBDRqju0Jv9twQTMafIk0uivEWLKKQ0gVJ0tGuQ3zSHVgm7QFICbtLTMyY7To6Ljx/fg/82eBObAl+RG7427mpV4+rhz/nthe/NVK2v38bX+f2FwfbiiZ04bIt1g+qDgjYA6s1mzZqs/XtAE4rgxkqsp5HYMunJdDF+feu2OAC0LAMwmbh6nbtfL7jn8i49F7L45jKoNBoR4q9B6FQlwqAmr6e7MblhCMo38Uc4OzsudY0fbF8DJl/Dq5CgNgD3zi24PtwqIlltZgCf1AXxw9Fl6N1KaJuHoXKM1zvIvBhIzvSsgVB9Fs+kciSEhaqdSLm6v9KNe1iOsb+tQ2ehll4aWjGdJGWwjlGNzB/CEDVFNIEsFw8QFe6ErDqfD/RTbYiOnA1f2bz46fHtmZ73gk6aB5z3U3k1NfWq7pna2gmA0DFSPNyr41pMlA13aT/wR8fC4GUCtGUcqc4FpQdZwEddVBDjjNBS12AgDyEzL6ACgVsPWpuay+dMYWeeeFqz3MAPJHulIjUMDhfpnvAuCZqONdKGgEyAvzS3N+DeN0zb5Exj5ZbYFfI7TKw6GQBp70yWzoi1NE9MY2hYDWvss8FFF6ArnH0YaWDvWQl+KFCtftIl1nggt4a5Szcg101TmwDtr0NLDBEneSp1nBW4Z/9r6X947y6BpJ6qXtwZb86WhnJ1VvK71PLWWMgv7yj/PNS+zvFPwhRJVx8dGibMLlSFB29Yi/E+wTEkQ4PDskAMla4Nq/+FSa98IdG+OdlCHEJu8Ul+wv5YIqOvsIWHYT9s930EMWDnWRZU1shTFY9J/4U9eA2Tqt/UbhvqYMkc813e/nH0bGacbrHkYVs52oY95RUIi1myWKXH4aU/3en4lfcXsryOSH/0/dESAr4IqB/SEUK+soec4B9aMHZD/AHakY2QZnzTHutwr7jhPm5I+j2CiZw+TsLQmHT7/kz0jNdhiMoe2SmTbcPDhhks/7lgk1ImVKIED8h0b6+iPnxZrXeW8XRM2I5rnAd6CQdM6snygN5hXEuIySin1NgMc7384LtoTBNVSqnNiIPA8jb7MtjpB9LMKQY/dWnhxqHXcSFcQ342tHFdzV2SwVi37EJzdS9//Fn6hBLDV62nbmZ/liooVpBYtt8u+NL1oXrhGngePYee/vOAq9vAvpb9X7cpy3y+8VfIrRkB9gv9ZXPCiQ77hnCZ6S7EQjl8t4PpvWsJg8xfrDqrYhSlGpfbqBQQsfRHMtI6KizSwSZiK1B69J92N51mhS6j4khTHEjG7VIgNetc5KLp383pOZMmfdWk96FHSs9pfV3qlLOJu4LNjo7E0wMVFznFW3SR7vm2Str3liCAESe6+IxYNaXeacdqCCise9gi2+AMJaUFczIRyirJeySZu/zku7V1LYZbikffp0Ou/lyBUQ2WGz0iXvxcQ3BDc3L/gVWocAAEDu9xMhCzg7RNYhAbaRFraAd+uGOigVUyxi2NuFjlVB3/kRKkNetDp0xNCWZGF3A7v5Ivx61lPboB0Rh7e3iSzxe4fVU97gwcCpLr0/PEdukbaVFmizbVBtQV93MATxKrbgF95CPLriROkfn886x/5opgBxZhvcVKO/m3rE/ecCTeyRDs5nWviOFWH5RafDfhr85YSByh2f8pEZmTzPkFOdsDiGElN2NCkmbRtCsjdS8pWVedzQQopgYXyo4hrtxMCF2d5jwgq4lSRDwBF7aiHK0L3/iwrETQqHcCVubUiIVXikPK3TnZUajmEvFiZUsXOyRKYesVEVseVJEgjrAtVCQN6bUi4svBvrv1MjrJ4G/GzZO7MyRPB/VyX26/jv2hVx+DvERKl3JD2wNu133Tv4DQTAfevz5f3g2CjRlWxjhwFeGsJGFReH5jz3zEtscWCnM8PQ9eGHmK2GlTDeCA1HhenvTEfrkwai5w9XMJ0BTqOfuDhoYXVSasKfHY2EwKOJF+xuYE6M70/JJYmEr71tTU2RUEeLehRdn/7e3EurE2rzy/eeLRHQkj6ts6KPWL2Mi4tKvLqBn5Ow3Vc5nyaZZokgAyQzQg4VIdO71EPpL1fXadurTTKFLA6BVJJnnUjCQtgIrRPlT0W2KN6y3LLLAsTWNPPQdn9Lqjxps3ojaixl0Igs0CmXgLz2QykTR5/C5G1uJL7Gw01GZPcxAxIzC/bLgoEMozfx92dZGvmkScmz28GwH9umRZvnGM8dFQq12xzhgBxor1H1JRu1uaZCvcglpHDYYDkzB4tI++jwVvT3dDRwstjJijT1NWwyJa/n5ikdFrEwEhnfIrd85E8QzT3Tx5qqry8txIAKJrwiRw888Tqv4kqqqwUYu/cNeFqEJHAxchPPrYdA0WXhZ5nH61jr0yR+AekLqF05k5AnZAqLEAbcA3ZtxObFN8Y8MaHMdR/jAhgPvTD72E9coVTY+cxjYOYHKAyz5NIocyKOVNUEo0srDjZdx+TN/wz9BwsEui8KyO0spgVbwpVYmAziEUyfmD/dp5ww86BCrTaY/yEX86cfv8upTkeSmLwA5HvEo+jG5jlG/JjRCem/lCtGxBJXHxkmuPiYrXVZ1ctJe1b0pgHxSR8rODZoQ9rXuQ6JfCMIRrvi8BXnYJWa2B4PZojgfeiqs2r3Zs2B7/4l6Ie+GZLB340sSd30wOtbT9tNME4oPUCs8dpS8ewrC8bD3UuUqT1QoM3W3X5eKeBDCVUk5uAMRLWg1t/Psqn/CB1IU+s+6Jv105MudKBCrxi/ARyhurPtDSmZQ53AZ1Lcey1uydXTBEDytSn118mGLFHBqF4eN67Nd5z/vGEMaF2Orog+TDA5xKgtXrxvDSJPnjTtbl6CW+BmTbL3BhfQrz4P0zmvdICQChYqo+Um/vl3k51A/MePxwkpVlbzS2OIS6o2PHMDGClE8gUkL9dkExEsjXWlj+K6qitnTNQH/bZtNpwItQiwCBxUnNg2X3278nkbkfySSs5B+Q3TZs+6q86s02Huc42DpLzt2Cfb10pxPSaeGUweyG3ojE1H7XdJY3jHHP/7QDyUI+xqNvoH1YNmG/BtKIUvyKS14I5VtTSaifuhi+tQttioalGk90HIHZ8Dvl7DJZReWhWBB2H6vPWuBivnF5btR6Ki+uGm+BQAE2Hi7+/o++Eh7vXLrCoqkwbvvFHHTaMK5rdA68VSdxKck4d+DpBQf7DKeQ8nXfWcNi1STuJrkmZ06rCVcTBV6d4lm8QM1kFssXNag440J77BkfM5cUq77QWkTvbyW8rTFe6+yP0nirMZmUVV57lyGIFOEPlnzq8fWh1fLaI+afSzPXfJQxXRlYHaoZCCqPzVaSkjCGjP/qSsHKyx947pgEFN+wOKKG/vKCuayYDNSik3kfNYm3t93z+4IvqPpPJzqYbjq2fscCDwDNr6mBvqLmrFZs1WAvCBzFmzqZbb4YcfE/zut59q0uFbElES2mdndfFIzkJLV5bNvA4ZTUxvYnRQeV4zEkHiI6Z4ji+IFHptQoT8nduknuzarZS3Q31LePgxF8XnETwoVYkpZBvMLFFo4Ex+QTO5EqavYpoiwaUoI1otIy54r+PBoLb/1tc1NkUAWSy3gWr5uXL8lzAOEZvWFJ+1H4MMA+P8vwBUn+w6jyFaVQhQV1BF0utitMC73FOwJBmtfhXKkHhbFYndo5wuZSa2/6MyKj4s2UYQ+iIvyFZ1S7hTux9RIl00dE/peXkQpmstDQP4xUvcSmVKPV7hxJhFq/CrMHLaMbGanZ7b3lo/eiJ82RCz5SojPLL72H6gHI4s8aXwNrnR3IGatUqr3B5csGQwcP5J2HKWDTLC91FcXoRMw6UYAMFIQY8/SsJ5QH5eM6p2NguGa+32K597RtKGj/XKna7JK75o+tE1F/C4qRTN58inORiicEOybKXCvB6XJ51AknWqWxUw/tCfx7znMqRq0yV8i4bjtq5QHlffxW2YFNRkflP+AB5CKZjsK0TYTOfSJIy6MgTh4vlpqCtt72CVV7+YXLrKzzGyWPrPl74drAMTMBwKRjkM4/amjQJm4XusrdTWZhSKrQRy97jplmd88VgcI18AHH/jKTKBt7mGnk+wGvl8LVU0j4dlIkUYxRtp7vr6YFWD8q4I351T7u5MZ96GpkJw1nLsrb8sBmRed9FTlrLn1SSlBloFGVnhUCzH83jMbe1URdxqEgLpjHDw1EudsD4Eoo1j5t9Lqv7+yV/TaJeSJ6y+jrgxN8UjBM3Ps3tyeL0+bUdhq5nFRec3GrtAzHwg8+3jbIHW3ezCignI6qXzNBOCqvEzCOSBaEMCCPqt+dZDQFe0Pexw168W7ALHVw+l+C01HpwKrEVUwdA8y3coW4sDmb2wbnxEY5pB3vkyLVA/+7ysbtiEcwYhtNSVObfZsQC5GROGsbxwsLOjHSBGnkszR1l4h76kcdEEjnzCjc7+00zT0bOjDn9vNt5hiMNETtpQE6pfa/j4In0tKlZoVSUmCSBbeNtHj+ytBiV8cuMMokXejWjuoMvpUY4CN2Nwcdzh6XHcXuHMOVMrAjmVzgpD8+JzX12TF0ojd2eoQWjtlwMKSUCRtRG1PhytSVM4IaY4WGxDG/ZPSwG5YlGKd2+3I6B6cVNO4jYv4c6Vev1s1F7jXpde619o3b5s5XmeCRJuGvjdig9Td1svGqLwEGOLCu7FIEBFyxVZgHyknQ91dOkiXv6tx6i3X2PoEBw9pcScthHP4YgjO4nuV5XWqtEMDpRIHZyYEueCvkYK73e/+Y1cwm5HEuxr+ydWfr881O+y1lYlXYXOssvfWBuhuMnzbeg+wwATOBGaL9n1X09t1g+LzPyDdfHbPjBujqKyjkcAKTiosOpAjywppXSVCBHNX7y0r2L1Xl/Maf/2aHIFqlk6YOMb4jx3E6CIK7P2vtmSA4K0hw6a+uCf8s8LvjNndfQ0OEuQOj6dj0ofq3cRRLdCa52HFzNbdXb3z37Aj1G1FRjwbW16J6KsLHxdjijcQv3Ivz/GtMYaEDwQa9142WucIR0FIkcbn4KQkqu/r9C09jcuYqn83bKUQEn0K6kHv4g1Gs/aEPIFsM8j/J4w36hwc7JM7m8ktE2poCtqr3c+dMXV4ikz862Wl9GJqQ9fjC4MWxGBwdY1PwoXPURH1buFtL2oq6PbfoUZneoSuq9h/2x8/RHsPdfdELhx5UnNG0pw0ZAYW7DJzU3WRh16fqAuv+Y+TXkyKlAwnI6JI1Z7RfSIoHtGE1bteCOrE02bjHdXbQey/hmGsmkZoKZecncloa2RGFVoYk2CxiTKptKn6bmFGG5WD8Mldhhc+vFIhP2u2i9TGQKaX/XQatkr3Zbq7yDvgQbPNDyXEYxpAyooZ31cMftiB7T/2vfrNR5W41L5F+6GGhr8BTy/yYz4DDWZUeUB/ab3qVtvv95TEz1zMgnABSy8HcYkGKOCKONW/mdS1vlgKzuD5uOPhmkaRlkIHXZHclqqwll37O+ASiNqbLL7rlxuRIxrcQTrLn42JHCGuovFW+wWcR5AaVAOXxCeHm/T3MpFxO3/OhKNGcI6YSqWTn/7yudrVk879Gw9J4xC+dEgcN99rbkh8HWj/lTogEhox/B8yNNgEZ4MqF2dOFGJ4p9wQU5HF3vMrP+YuJhO5h9eFde89j8pFKDMk0o84914WjOpPSN+oMP0vwX4/jtsBZV2aojer5pp4Zc0UpR3Xqk5KGVUcQcC9bgBCP/ssK1BVtXluRAlEtUnnMu/8ZBVsYyY/m3OgP6KYfddPSiDmhlPQ1nRKGfRGakSf4uWXcEgVaKxcGaeD2EAzvuEpEvCqozyfNmkt2O5DubHN8A9NB8A3ZSfE+0PsHYKWSIQyI9YX/h6kXRcycgHroRD2v2l9qlX61hf8aZARzr0QYNJaXL6QoJ/L0ONGpsLGkD0bVLG6H+AXL5XCVY2v75ozdwtcy6kxZtAjV5dnoQ+z5YQKsffbwasU3nyeXUzL1N95wtQuyMqm4Q6vb+ftghVHXcnPrzsV6ew9Sg+dcFhOxyfqeTU9xOXmrd9thmuTnzXuWRCKyfgH2RxVFVoc87lLo9brXMNJ49HFNncOytTO8xfzIQblRB01eGsNHblkdfnNZ3Nv8VnO80jartiQ15GOVCv13a4EVWP/wdetH0iHh2LUG0lglLL9qCkp2JGURj77w0S5u4WOFO/t6gnF/kndy2k9vMcIcrDG8U0rPDVDGgWXhwCt4PGps0iBzwSOJ3koxeAPqTnxsSJHAT6qvkIofn7042bcDfMqUhAVrpd0gtZJSs7p3ZSAc7yYmShkQVSk5Yr8GsmT7q3rZKBTU8MdlFbF8dQaJymZ1kaASlBLPSEx+RQ6UoSE2ocdfnz9+jVGfZZAZmyyTOAz9YlS3lVFJoPRaqPHAyU2pLgb31NR3k9MTPhXq3t+onLCwkr9yI9awBiFw2RusJhgrLdTIWgDRIA/w5Gd2coutac1z37NsNn6B76lyuXa9/C+u7K2qOier9HmIRzKFmDMX2ZV/cOGxKHtgyQP+GI2NRyKy20+BoIExLEOdMP2M82bAEMWm2SybGx6ZiMHlWhxejPbpWb6yq7XJeGO6UBo0Qhus2Cb+gGUe6CuqTm3xAiHxefZSyJCjV+Yj8QqEsLrD/azDWe/E97BVGRnlz0h22Wy5clrjCk0Zgi9Cnp+JQmiuDTYW6oN8eVUU9BzuY0iR9mPLCwWV8MbGxm7vE+KPEFibdQMn3Bw0BfKfh+w3cYWhnPbF5jfC0gtwE6b6Ftj69buHxTe8w4rSPgzHyTBWMGro8hpkvKUC9einH8jE+Qp06PknVE/MY+4oZvx3lD4hk7+VIvpOnTRIQjgXg6NpFhCOWVECadbFVi/yVShffwwc1V+CKgHXJEDFJwckcwhAx7+7dQ1k1CvSFi9NatQwb+kCoH/jzZlqpXARsSHs6pgfJ+a37ItCPEPyJNjyEltxVO8ilsvVJ/UuVUn9OdNJRhjmMQsmuaUiyKa50YAm2tY+NUSvCnvINUC4cLr5YWIuJfQOLzygo24eivzoYVwhAGdEtYciaCfujnrUKcZDGGb7XxmHkUlazIUAK6e447/+CDaeT9kCIRrxmk0v+4NDYMsBNFPdQdnn7jSUeI/tWWxffyv+KLJqDruMudmLKVFpCBUW0PH36LTz8KyivM7aRLhq4TeGkX0Ci0cVBgdj9Y+slwbnpQjKSdlgV3a1L4obVuDWKG+CIaQ0NgXB+RRsuhw3G60NAXyRJRNeiODBxOFD54h0zY+xOvLUWjrny0p8ISFZXyGbsdU6+4RdZ35bdGs3FTl3E2jEy+8d2GxE6RE8cGnbbwBtQ4Do0urtjmWF0j+YQGT/BFcmORt33+XOfbH2tBCYHnzco4eI2hr54/XWnO40kcvHVR9UCjUYuWknAxWNTg5pWtDSQbbNpGclnT4Y9GJ71hAUBQCHHsxWFHGx5xsKQOy4VLxYXznYwkV13UtEhKKfrfPpUNwmODj90apknFheTHi2W6ZxeRNomiH17s5jF3Umey7S4v/tO7LdjgcNM/ze4R3aerBGoF6feiHgNwi20lmRdXUdOhE53ON9YtqKMqNSbjCsPrcB5A2j7dKQNY7+dBcDUtxKvt1CMh2dXq3BlIckb6YbpgrPBgkeZcdWg8Kog2QxFbThwxrVV7npr8+LIhnPw6XWYZbK0i/48bA0YcRSlsL9UBo7FFrL8f/OLdZiCScCHH3YWBaMnL3U55uq2mYHmHFYlIRupha8aqdHWLBkqt03Y/Gn8DHWtzDwMCtSSADbI5JzZIphyJKZ76HpT+IKkItJ2xc+06qyOBHTOSHSjdQlJdaB8AAHmkJaYTXdQp1vTDvA9ORUFoZFuSul+WlrW+OlH7tSvUPJ+wnUnbe/UhNq740edGJLbnuQjJRMOOenPyuybIuAJhmtI6OI51EQd6C2u40k7LkimOZnVN1KRZcReO5Ob/JE0QMCmH88k6ojTq9Gnr6JGxlkO246kR2OkG9Kg02niS3RG8tQ0c921Q9eeqj2mmUe9fwIRmzyizxPY6mpfIH9HtPyEKxII0O7v6l8PcaOsk8LGQoB2iQ1p6JCmkC0ZPxmHWhmiiuAsh5BVpytXyubKHPXt3LXicp1h6tIZeD+nnMNsqadxgE/QF/MBnSJ+WeMQPZMokadNk6YZDEux97yO1D6RFWpmfTI1ZkWzlZuvIOtA0p3RVB/bTI8Ku8wILmainV1OmSJ9adin1g+29FtvMEI4xeblNridsQZqpCs+VTeLBXQXbOGeBt6IsqW/FVQuBYRj8/KU7P2qqfUn6geB+w+kKBt4kYGHACpjnk9PpwyhbTFsu24UG0P7JYYGN2YpEsTafWyKs+CMjFf0701P1bcCNOvKPyMlJ9VOya4txwEI5ImrVC/o8svWs9+sXuxVf9VZyfQ0Wk4lEnxrqwcT5t826FpJWNDB56umpTHbEEDZW3dOCFFQ9LCGkjs18YQoHbaTXHAHQVF6s1GMZrNmb39L69nOcaEJ4hvbxUjb0DuYUVDB+DMDCeDhtMxqZocMSPbETbEt5/hyMUjxemR7i1qtJknkwlV5VnOvyqsEelV3SOh6/bDI85PE25Hl2HVqAPRJwMXnJltLnjBpJBV8aTTuHyza54eTu8U/vokJFujQuZNmbil0bIPwQuM3AA8bbnxWqBvoMGLd4jlQLxZ01Eam7Qn5BcaGQ9FYCcnUQcoOAsGYs7c9/8Hb62JFLVdk+UX+p9UkuhPMUias23lqPfuYEOc5EjtbJhB3olAuY1/w5c5iqvEA3Bubf3VBTUELqy/9k4qJzzJwuNm7vt+A4NhJ4wHz6xAOake4XOgcNKPvMjPY0jkbEmH3hlsCR4PYh+/wvSc0Im1ptHB0Cm29JhihfHmnVJslV9FW9mcT0N9gzV3KIvKckhl/jn5Vrj48HwdYBZyjSdurpBAsDTv/bUX5c39PglK5gCfFg8TMp7VYjz1BCUOGQELmTQi8/e2PjzzuiQSM906K8khgLh/1tqYHfUQ+gHu1TPdY4nxS2LoThVm6KiLH7yslZIYFH11dnItBpr4M2sttKW0liB2U4y6HovDBGGdWEfoHSQEmFxhLZO/82Y1xPeAQ7cRyTdp7d7wd7JzOC74Yxpq4LELxAYAolj/+qrTwjktR5n4NS9tskW1rJCYnI44KaZ+HWCgNYi8j2U2QaHHjAmbrCd1gb4MjWZpYpATkp6BxCi2lJ4Pgglm0Gs/3erv35+EdcJHlnj/doM08qPl5m4w7wEmlQeCyaxIpt2TudVSxUaAVzec+SjivlFk01To9xhLF68L7zx3q4Lx67gSdGdC4APX9k6Ybw5LzjAdnmqelO8tqeFsRWluKMN7w7PkdKHr2Tox1uZDm8FYU93MdLEK4ZZhhaOAzD2WCQuT8nNCfcP9K3YhBakh3ZWiILrAR/XYgCrxYa95miM/VyQhJzAjGRnKLFi74Ho3ww35laOPCBorOmT7O2zX/DZrTOJDfMX7GGbCbYr9eWnGEcnY8cSyvgMpDoxsXrgucK8Sx2TOVQrUBO0ZuDiqUGhNX+VCqnqWOgZurO6hzofKbMk2bVfsQPKraDNl5yjwTTNVppuUy3+2NtXCyz8oOeDMJEqhYa8YaBJwfMsYGT/wlFP/BS0FDIeBC9V+OE7uQfQw8/7muK6sY1abqfzvuFcz+uAb1sEETkRHeyHN0IB1+nyYb1tn5vudD5xs1XLDeJjpEMpqjZcWBWCkiJ3FM10fx4UUag1JYvLzVI/OX6H5N57VvZehDdtFgRo5XCbC4AHmZm8CFIu1WOKFgy3uhB0vXfgE+JaYrlmMZmFkA/S9dw3NgQi13nAQwJOQC7Kvb7oQGQqX8fvLZwvmamw9LYdsuG5kmvIVQAlknPc/TbzapS5yh+L6i0Kwzl0kwmcz8gaRPAcKtQhq3y75wXGCCnKIBQuCkAqGtqIuWlfi/uxliinsR0VzJIr3VXcS59BV+7nmYKbHSGhZFKTptys4ZcxTcmgelpgNaO97r5L4TJCTE1XumpeboVvKxulBLW8Ji+SM1EzEKXnTSvXUNtEmEZ58z2LeUnfeYozBlh57R8MYwPFuuCxEw5Ds1b9v0Qc/TxUPT0/rabtFLXa4ajH/oYk/v+d3uexHrC4zM9jmm8Vb/Xv32+QFn38M84h/4FW1/5Pmz+927TIDBvVotTX5a5IP+fg6M1HU/YnCPmzx0ZQibN8K7C3cQSVsSwx74CblvSvtRMAe5aItapvCkB0U99vAETQ7ONEUuTAOwDd9brGhrpaYUWIQYdqqiTFCAIUGrYgAtZYNyteLFSLatVmtHejgTyhzRNWFr46Lrmh0dcfLdlncRSdaVgcF7/1qnPQ4x6HduYCEk0sssBHQNrUYVt+fBFDVsKZ8l4pBjLVJ+RA51kvBBaPAWDtn7OXBYT9WY8p6s1ZZIeMGndBT5DFv3R71zkFx/9TcAjNry6454iOFA3xZoZh7sH3XblQy2qxuN3sdRCL2R3grT7IdiFoVjFFpKokLZUb0TucFgzOkBaYXViGObONHERf7nfd7+TcFu0Yyqu8xv3gdbQ/hFXqpJVEudNsd6ysh7ZGBRReHrNpnSqXHqZXqtRvSK20EhicSJlaBX2pGPS1M08+YY/87MwHtUnN52kxYrZ8MYypJPXSc8zoUAE8jj+jlaw5nX3va5bDeB9Q0dhAiwll439CG9N5Pvle8BUb94IooDfakRP2PkmZuZySo+42mmdu+odgdRHshX9PuGRmP9TcYJkL+fRtz/txIBIODPJRI+9G11sEvSN2dXzewmbnBTSJssNmzD7SCQuRdQXhSSeD1XI57Uq7NAtoylEAEN2V5H+4wohcwmv7pzexyRPDS0iUuzqKuPk3CQ2TyxRqqUTqcAmTSb4VLKEkhjR2SZhiqtH6tRoge0wLIgqw8xHytXx1snRD+oE90U9Q2dtX51URpawtp3fSwM1uRHFaHOWwUoBCjFCXVjumyUZ7k2NNG+CPl3h4EHDKIlkKPcVRZ2dkOEIOaT7r641YU51CcKNDfgQ3cc0ciZDAbhr6sFPDDBD17MsaSR/zaXYQgSwElVuC3IpPYu+NZfR0onvHcAbKDOlyqYOJfaZPTPQDs9v1IiDXZSQwM6M1tyAprFIhpNDoJgOicckvn5OIY2pJUJRxPEm44ca5kNDv4/307GKC27XNCAL9AXZuPqAINtaEaFsqoV7R+7v+qoFkpSm7eza5g50CJ4YOYjXnDJHAJSwm1D7xrOa2EFQyVEt4qgE7Wmtt3wBj+V6xCsBZjBE4XDAbc9WIZNFRYk1GtcFXlhvT1ylFU2DsMI79P1gV7cTqNu8SaD1gbL4g0qaEqUHEcWbjfZOCUphYNxQMQ6pxY3883+S7d8wNJj8FFBeAjOqsEh0N+LcyOPCgPoT4btfI10TuxqWWJgX9W2A7UyOZRb5tMXz80+rmcQeR/0Cdg7JZ3n+BwiwuVuXSmXkgfu4FQ8bjPFyl0MAPTm3FxAi9EEccp9UAeSnT7TzY6JPQVwhhIYg5b7J2Tsv52V2QgNIw3zBTDcV3FffSWXAR3MnIAAMRGFaCVC8Q3H4ZCFaB7vuE6YfsEIb021MwJH8Nx+anX/wm0MusUaSk6yauGnJ/DGrhLUlC5YCiQLPVYhdbsxqq/bokgnVIXz/ezVHZfpdjCsRsRyBfyaKigecNkKt9Bs6GMZq36p25fsgx93n/y0EXFohOowm/Q6ydKsWfLkCPdKmVpjDnbCfnPxn+/AaFNmElQUYyjmsNcNjo3X0VwCFLhg0aDXr1Gpbch9N4jlpG2a5YndfZOf4QKbjka+skkgR8KBJNxZvg9Wb+HVad06Lxn2xceenJ7pb70xeAJwCrHHIqJxD1FcFgJS35UhWM7J9ffzJkTkzZcGLfZBt96UgVvzbZeRMiQTSlJTSJqlEjts+6yUug01DlWBO0QGtB+u8AMUqmtMd6seQvnvz3/ZB4WUqe9en1OwfS5FM5JRp5VuUpPKaeSMo70ycir+3wp7lzM34JW2lVDYirh7DXOxPHs1oW1ELpoPSywEPQdtoALN5FbbQk4z2AydY1Cyl6NNVVXEVGiuXpTTZo4LKlTzYNwwPbHao0oLPb4XGY61Y4f2m2+/7OtX0trNm+wR25k0IKYFzN3eC7dexEM9zILYfgviJcHtjCS05qUIeNW4ALPlt/VigJCknBNYa3DxJi3eyOW5uVLdm41gotALf1StT+NVwGcjFdjdWzi+uSbHo0rTxkxP0rTI2x7RiqNxZshCD3efOxhKKXqlZ0gcUDXxHUDlkaxlENSSaYonUPCJCjLHYT4ouGHsxC7Z7zEmoGc9RKi7Y4n9DEZQBKFWLu02R2Vxa8zkvpyz+5HVBPRhEltdSO+Palj9FJmi5igZO5BUBb+k+SALF8el+NIduGDFGum8iGjDuyucZuO6L/O84SMuPWfi0orp4+SoZ23pPb5NarKmJ6DVpNYmJdJrivoOPFvmr6Ow5D+n0Nitb3QXp3K+86MxVbFlp0DreNuRcOCzsXqrsEGE/GZI0oODxZO1cYe+a6ev5e8piM54fBMlVEyTgOFLmbSfZFLhvOOf3YIeLfF6U3Eqpyeeg6Ygfolg84oRGjv/r05kxkTqBoIeYwUZ7InT4NETGfuPK555KUlheU5PToMuJVgc3b2pv9DpOCGcE3TKO+KtIrGSMu+jjbCO/Y3uoT9iEshYU+ggjFnPM+sBtsq25TFas1Q4D6hw2YKmEdj5xWzPQ9zxlU5NgtS9ngWnJ+HmTMPyLRQgK4eSuXIrvQ8PhamqU6nk8Z1VsCDJwSJtss8B3199Tq8mHirgmtrF5YHWtNCXRTpDamnjuAJMJPL/ZWHnG80RkU0JuoR2MRyyCY2JrQ41Sp4n5xJmUSEVWHJK3dISXU33wSlipce9iXlojSsiuAS1maaskoj+iZKso9R8h1uvRG/GcHS4bvr99REhIl8nGYtyjSjkY0DcfoOQusoW8Rz/znQr60GA1asaHUUUmcJYezwmDKhqWW+DWiOLpvv3+Rw2Gt2atugypkEPz6kk+lg6Q0bKLflb1KVJuMFjQd6bSDdSTrJa9h6RWpbKyCwAoHwPZGbWXZOGcoWEHJ3cvXRQ4CxcEQcZicPJu7jnydnCnCp23VWS2rXPcs1y5G4mvUIQShXRhs2Fit1ceCYlaznxPI1lQkkY3NKGpP688VOD9gvQaQ86/D34JZP4flvcby1mxvtSG/KJr83mzF+FXYNjMQEoNjHVnl65Fr++PtZS456asoM16mJZaTjN7rqRNsdCBYpHhk0Nh+zhreRQHFNgsTX3j36VB7O0ibJ2GjZy0C+Jgvoklwn6a88TrttDEpa02QTmd3YtF7qbK9uMiOkPtSG+5yrEv0xz+4jUvq/U30lUG5RsVFtT+AGvzjnj6Zb54dFDEdnrIMsUeuBKpVB6y3t9uREDgulyvV/hPvz+s1Q7bIFQErRSL4tIrJU8a4QNucKHzTgQXpSkqg+DF3PLcGK6sngbjXIdMRtgHzv/IFbo6zF+70//Pe9PLcJd2DQwJlkdn/rXDPnh1X4pc67Z78qioxrjJH6ka6lF8cY16NQ9sACSrtZ3QHvo954A+OF4Yqyc++57hVP/w66p+hHQ9TnTq8Zlm6wH9o2eJ6vJFM8dYVkCGvQ5Kgqh9gS3YU7XlABYlmc3GrQZ4Va8JYqsYmeloYiEf2cgnLKUclFmxv5X83IPoV9/ZKhtE8ZJBx09iOQbWXNlUSTVkbQ2Ksj45BDbQlC8BffbPCIclKGJqf86CYh71IS57y8XqYRGODbnLnEGWVJZwrgEkw+l59UJFwduGtg3/ytK8xzaG2wK9zVCjHzbUBqUkibNd10ln8QxpNHuV+TrZdUOX0lpFLYOHtPKxtZIQybTv3YUWFy7ehie7yzUABqabvIWc6GYgBNjpEmV9vVstSaBJjnvZhJ8Pmt1z8Xl4YR45ShQtt38zbHyItOSNMRpebyYrwHoiFa0INQPdZFLlWCHJa9qHo0duBulBJdIHWtByja5RNbHAqIjs6KI2A4coimlSQaaW61fq3cYHPQ37AvYuk4ulAiywvMgS94aYApZ1wmY4Bl5TJ7Fl9jMUFefwBbfLQh/44NpL07SU0Ua2cN7XHtKgsBUciM9vbNnUAm+zNY+95IXdl+GqY5mGwqbiNBkd4sK3TDFho/NL+eix5kSeHUVromRpiVuteno4dlM+QIzKHI/AvRZy7PC8HSmTlhG7aUDlRczmj78zbMSOO+wWI0gW+G+OSrIU4mXl74F4ki6OizNXArTlK7MViJ23maHiZ6/H5/c5pETqDutSEFITWgKeqHpj6MuP13vgcCrxmkYuTAqrtV7mUsIYDAZ86qtcD/bdsS0JH2GdKddIG0iTbUffiDqsIbqI3dj5gUb4oWudPclMG9kTGozPtLzmkJyNIbjsYlgZx18B2SVVjkzbzZH6DeiE0DZNaZNN+rau+SzOBEb8oQ2pg1RIC3m6ONlfON94MdT5OFbrT5DhKWBBoxB2sL67dMn8JivKxs960CqwMPXiwMnSfVldQRjxP2TFXpcu8jU+LqD0CnTcIgDQ4lreiV4j4CzwYnzMjP7UUTJ0Sfu8PpDxgG2xtjMQYtmf7crTsoHrEy1KYZDGKre4nyrw50kFd6MJNq6BRmQcEeaccY1oxj0We3WRxnPWYN1UNa772ykx6GRA6ERtu4wfjdlPhgdUegWtJrJGaWe/bCQbXcT3IttsxSfskNlQI4opyWFp/NyGJSZ0PAZTXAbtV333X8jM/pn/uLOd7ckfTIb3cRTu77dHeddt5qI3Us3pZxyKKKvterFAB4PhqNkrqoHLO+AtkSd1ELX9EjqbLS3mVJHz4pcATXooa05U1qwD7qwLOCjksALmNypkv7i3LXdR/VT2WkfAX5i4ldICdcIh8b8eCwtuHyhxGEA3g22zOKk5LGp9AEmOMe2VUphAlD/ZQoST7RZXW7PlSoKuEyPbPpTuaFTnwTvpPSxU+qU7mkdvfnHJPnugI4BpPdWBm7MuqtDDWcXd1WtviNSNMV2ktlWlN1W8eWa7/nAilTnjCwf59cw5tcHbHpUfyb1c1EgTfa2k8FU6atYUYk2Xvz6s9u3x9sU+1UB1F4wIAZ8EGDDgKJ/1BbdkR+pC3J5wjrfkFoAM6SATXVNaAO+wOPMCMUoZ9ezacYcWMaR3S2mG1di0k77lsIf73Jk0Q+OjvTtVUiyx4WW1DJD7bCVtgO3Z72ZR9PLJp+GcEtsf6jdeCKDk0xo1a+2uoTqIb8x/O7ijdlCKUtTAnxfsjGvgiIuPwPjBrqfmcx0sCOBH1EH6w5IuM64J3VXoluOBnTRwCmKoGtXRPEvwpRZiyQYWCyeDVQCbQEnpPZ8CfQQAtErxsKb3dvE9/ccdxCNBgGgIiiRJ+Q5TeyPyHZwAOk9Bsubg0F1q4B4iN3FDtf3rxA25CnnltMDAlkLnoDoFZYJIr8is/j0omA2xrYXk0wvi37jj5ibbKab9C/lRWxsnMMTYROJje2SmoGUeIxZXriuLJk3K5q6RLSOHw/yvA5XKaKOV16R/w2r4kNIP0RyyTyZa+vHshLSr3AeFudpZVGC1XdK+UA/XHgkEjPk0PhnWrc4/LETuxcRZu0tSU5s4kI5z1HA/+HmCD5VJrK7eTV/n0JcHsVexuucGgDbElptkLJV5NieiH7ZQEs71Nua/oizzi5junxg+13NCPpRaSO6A3J0DQRKXgbWTgkZJxGCO4hIrSJnv6racv1Wdu8YOLYvMWuhnJX90hNmksSgtNeex2FFyoywC8sTAet6m2cZVhqFeVpYYiipYsUd5n3J4AVHtjTcqWlZueoHlj08A/OSX/iKWlC9XNDZchVAPCOvAcjyONG9fWe40ZmHaxwGqBEGrKP9eDAKhl68Snpukt4FDHNN10x+IbHjp47G+oK8FKUel14nnsJ4Ni/pnzAMEPo0RZZO5mPMQybFLBvEnnJ5LS+34GwXml20NbxCjYPArPguqitcj/pPR8je8Pau3VJZwCrLFwSiCtzhHJgX6v1MXXgA4/tH7kq/JEXpFOt52PgcbbnM9sCRWrzKUe0SAOpqOYjkr2E79fFYbrfhqvwHwnIwFTvoqxqMep883HQBz+yeJW/4+1WJMFXmuQboB9fi73BocRCJ5wXVjmEwwmCHX4w0z9VO9X4cMPbb7sXYfTGmDUdRCMg2yAuiTPmg6lLpzo6VoIjlHRN/iDnh4PzcclSkqly/GhsjNvMQ/8/93r1xcHa4LCf3MIiRrv3CgVERnkm83i76mNneWAcx+P32yLqHpiIsJboWwcFcnkfSg+1HTeVo23qPsS2pam/ziRX8F+BVssl4v9mugH1ECwy+yHk3H2DUhIoLrBL4dXDdtVjunaz7rDalhc7kUw7sRtj4GZ4ct4tTUUAYLQFJ7q+cCjAjeohfVtJKHt5Eoc0iuKx6lc2XOFzvVCTXlug4xl9uAhWEcxNeWfMEqRrQupM46FU9OFl/qvDnOPmIQLKfELmmeSwoy+U7+DYbJCybcrLDrgniNw6khwrFxaRpCojnhMvNbwb58/NxchfVuhddurLXAMjHevcMM23c8C8ODSeilr9UOQMq2R7w9uP3T2umpvDP5P9KLz0yEe/gIiur0t2i8GX/3PqitcHUqjdc36puDukE5fHuxv8UzSWixCUgSo1bs1/7rMHJ6aj7NC5l1X0l7xnRibXH5AZ9OPJDvphER6670ryGoOU5r17KBQdjkYeoi63GdPZwwFc1Rd9dB9tNTVS562txKW2g2hKC2MnhezxV+bt8jv7/jCdWnRT4cFfgY3IAZKOoP2gsZJoC+YjhV3J7AFyyh0Iilj7s+PrmQLLmTm0iHv8o5msHQdDTpb30pRDwm+fFP4S0VO9OAISnNhdZnrquDNKFwt9ihvX55Z6iWA32dUxxFohDFGOBTk4P0ye+sRPQaICn421KNma5LImectBA+ellBNY1OpO9wO/YVhiVcnzwvyGrheTMInmPRTMniGM0wvDetXn8w21XKs+IvfuLcok8gRqj4Tno8EagLM/TI3PhULeBAdFKaamrBWqGFTu1yOoz+m0K82LfOKMAByY3MM73QEBOMRAVjZqrQwwKQcu9J9hn9ci+l3HUdy4UFKboTXCw0tvryEcsCZ7knHpOqPvaE6arVRDvK09t+u4M4XEmiKGsZeph6Wbjc5qrZRLMb/FtoVn8Eieh9lmWcqRmu5e6neIiQqKfNiy/ci+XDowmdUuIdK7+HZuXLjQqBRAoLXFVHbj1sMhlMltHdVdur8QuvB/fypuk6Wi3CxWC3ihG+gOrOXGofySoFZIWWvgVvRuiKeZmHKGdJyaqtPdIilH6ynYbxrj8Qe9CSEOlZbn/csAb7ioSA+bKbx9yZ/cVW9Hs2V/JpTEdtdvOvVUNMZqLPgt0+Bs7jwpFK6kkwHP/dsfZK/1noJ4kFv4n/K0ncAtdB4yXYtKUIGGkKPqSzDQNs69jGUKmijGfCXorwpXxwlIP0FDEGYEMZ2e5pnhXuEt6Ijb/o6LnDbFiQ96kU1CcDU+JtWWbzv4zSDLojgaeWFQnM1lscLKz+wt6e7YwOCC9sDA/w9y8ihs25PzKp9l4dGj/iq8TNqKmSJBSBNj5K5Xk3ILwAdIiyBD6leuEZMMZPkUD9Wg9oNgXib48gNgdskMqZ1Qi9xo5jDNrdnXQxtS7WD9cOGmz1VISLSK826Gpsh9QxpU3L3XkSJqh9b4sWI52eetZGr2OOJ/i1F8pjFPOLIxT27gRHc/TlY44Zo0UKhPNsQlbsDxcZ1oAc7NneZ7dt7SzzMdPoVOo3O1mb8wfb8h5nAFq4hUDkDSorv76xABMbFvTrgxswtUao8Wq9ykK1guzvePhoFyREUY2kg4cpMFDRu3HJg9lEzOntv7Mv7FTesW6ev6jq4aG4h4g/UEZH17FYAc8aiYFMdPztmidZMzUO6Pjs0ZwwenMgyfvQIs16XP2SDWX5zkf/oJ7jm6YiBtlpD8YXGDQcuc03XNhleN67aQXDpei/NGZpKPanObzO4Fd0bxo8QAB4yQEqg9Y5TEHTrvVhY5+mxTa3asgR/FyJdhon1mbxjWMb8S6i7A4CnLX6+1iBl7mh7WZ8KqLgOYFAdQiFwm4LQL12At17GU9bE3u+/2b6zhqFHQmIGgSpk28NGOy5QhEg+oDsG4R2kyIm7BzgsALRUiXjwkXkoHg9m6EGEaVAjjAxSdgImwKJkWjJ7vteY80V5AkWONtVj85/4h2CaKRgtJ9jnzKLXZAlnQgh4wyHcL5AB49NjYx05MjdjFa6uBCQ3+/5uX+juN0dGOUNjTyNntDs3BlRNWca/v4/BtC9tjWP/i9VojyQnfn6M0XqZSZOmzvbgi16bze/itrdUM9ddMZuayPHHxISBtYyke0uoxZrHNPlPHU15NXuRzRfo7vCDRHAtaE4RjTiHWyPpMBcd67q78r6fSbLchTEe+u/pQRxaligTL+nXWvUoOmHr61wW2Vx1mT5eifaT0hNdNfO1Pic0xDdEgRiaDCxXVUN+oXVZw7dYxI5rRcML+ODTW7JprLqUHJTkEvGrtAUZRAUOU5Y/Sii6X7v+eqqLOkTJ/E2TD/ezo+gWYRQMTJbWMnuUCMlSQZSTZw49g6ig2ERszfHqa2BEhgUrSUJDOfFii5q7x0sKLJ2siHC0cYeiQWYd+SSjmdK7xznWLlXvfQKsEjabVs4nlWeZKFOD3FSnsRMvMJrr1q0hY0JmnUub1WxjbtrMyUxj6IDfdS+ebpztsSjwglmMTW49DnnXoF96fwxzJoNzSmyrZGfi7csUgkd5MUzejJ+KeJv9zoGDkRlDO3+ZMEwbm3Y1AmSOI41FdZ4xCL30i+m2swqYBg4rDf0B7z3XRnue+vh6zE2L2sMNFPz4q9FigTPVrh3OgZuNYMbrfToQPyGFMqj0ARpItNv+viodEtiJ8FU+sBrDgYQ4VfVz+/5Z889iOTiMb+CCnuW2CHZpSZ+RA1NvDAxrJouiW8ydfMwBl3PuRPMHoFf1A03rsTs7W8wQRYMgTrS+wbp3eMryViciIL1K6TUm79usHYADuV7FplHIzDtPw3+sp6e+DVjcfyPIM8o7iDIc2KxZB0NkIWa6hy+OZLx2YV267LO7c2+g/6eh1C/TuT7+6433Q2eQxy1xpJ7ZWViwkqf2SWwGOFUn/8f4/M9J9IRPrN6Xf/UKPIln6dUuf/JTnxd4nIw95zTSWBbBJc0inT0cQAGkHfuafHWIRf2qQBHEJeFIapO1P/O1rgYseQUUmvQxO31aDwNcKG2THExm5wL0Ljw/RCQtZCIidIH/5QPLyqyWkCeUsXLSj3CbUBp2qt/SdY2fD3yfzG+FkvO9Hv+1GeVn4q/mdA9zrT8naHiERsLELbLetW4CcQFOxFvRGlooCHAsuzaD2W7pXG9Ct/QulogJtad1uRCrdU5RxBPpJ+IK/Onbzx7PWoTf+HBeLd1zFcDhIlSR5VQsBu9VV5FLnUGSEn43nHYQqC0xdrWgBx8YkVjNy/PfGfiYL9rfAhuM6SX9bLuED6xpNe1/fLT7PiQdozROA+Ioh/8UcjVEqh606aYiudI3GzKkB30LO4M19o48vQzdlI9zgqosbuZRAPo1SNSwCZG6n+w2qbdqHyF83M35QIhTTkYQvwX52KJxJAJnGb/REdO9xqPSVCsfAJMuoFSGF32EONH+P0XaV/2r8b4g/JQa5gJ8siIsQ6aokdvXpWNBRuGPwa3SigX681SAiP0pxKBzl6CN88EVrS/qkGnpl8nmxJ4qS3NOiiJRqsFjua4y2aInsG6c5Dekx/7NygFzZMrlwVEWfhYmVJPpBtqdyZ1aiYRCQr8dgYdJ5lZDmGPFJIYZC/4V4QERuO90uj9QYX3VcRno8EEiM2s8NgGIonZECy8zid2HvkbHgeBFsUIjwmxl3JWc/lFceL75T71/L3LQlW2lep66G99tMQLAery0H6d6xWKQ/ahi1czqp4AhxKf80pNY847eG5w3M/oYxJ/7B4ZFQCpasK3vzx7gEZr3OaKFrDIhDL7Ip9UH2DOFwHA3WmJTbzpMFK289sT5XOFVnTt/cvRfFYKIJRJRuHBQmD03KNT2USDpWH9/M0Gzc1gXLRxJsd9Zcw6F1cWpM7/TUd2BYTZDgutL0CvBFlMhc3OpcZnwKEY1qXUVDLK7sV+A9zLpazqIk/p+TBV7O0gkvIY3qeXpbeDxe7UlvLqOcXQfc9KNOwopo6j3RgN3ZG7QupGq90GML1fRy5kuc5j0IiCVubHZdfqQtMcHDmjECVvdSdOms+pquJ0Hvs5pDq00L639U8+htsPBHai9rN2Nxr13NnaP3azzdiX5skBfEH5dGN7cNcPvbCMEMsc6FimtV7nv/Xr8CLkmDgzc/1LRrIeDUjQNWmAVd3UySvKN47DTwgNCuNUkkMihIEoAyAYyFXHnLUYiI8AfuqnNzf+n3nqjwUdIPzqc2qjjtE5kdb1NgZEpv7aqGkV/fW4giEP/MYHU96WV9sR1WE1XTOAnIqcRb8T+D5r0gX/KDDl/ZjK4DTLWD6TpJ3tPQWmJONny9GzAfRc4Way7ZGL57EL2Z283Snc73fsVil6xpPSlJ43TEh50RntxU+haBvv2aS/h2d5ZALf4qvFc6z2o3Fjyh4JAuO3XhDWwD89QK7+gsy8shSWnSBn730gNQT3dFJ8AEuaLjLaK5uUvojdz75rhcQ1uvejdRnSavG2cywGgZyLSmtisf9LALHpHlucUB4PLFLa6QigYHrzNSxulMl3MIAmXk1mnnjWOrelM1eazLE1EknlL4Vwi8H14gBCvyGTHCnc6I15a6Ctnzjw3V2ygjWFWmPoapHVXZxFF6wmoyGaidcE2pJzktw+vmUWzjiELHJD+ehGs32EGgjbkxIHAPNCiVMd/WJBAxuiot3Y6xEyAh8dtApHPQBu3TX2qYljnJfU/B0pfbp5ObQEaTeXOZdY6S8sytRW5svtHHPbI+TofgVPIIrv0cIjWCRIBr1K46CuG87BtzAkDW84Un6g/Bxn6kmw9+1fsfGoJxiazGMC5j8KkCaLA/KsnEb5c5jXkDz/ZRb3THwsVJjEwmVS8p/d2b2Ta+yjooEQ3fREFqJ9xeY5RgvwSmR+oLgq6dPw2vjLxHWSmRw10MmPfYhgpRMu4DPNx3VwLbnzuL/2C4q3H/Xcusevl5LofhtIeTViBPkXvm6aiyhc0ii5i6xsfSeVRLH4mhLHUred5HnY51T061BkgAeiatndbX6uOPNl25IyAtl+cVdQjivZZ59oXr83BtDgiNzBllB8qfDvgZGhj+YvzemcVKYxUUPUyUu+ak7ePRht/sWYqB0puXTC0ShoWarknoeTDKGuD5aOVQ3DdoJm0ygY3klQ/7pWjduvI1AodcUbL6AWiCpnFjkYuhUOG510eqmyvPL6vM+gWdfO2px/C+Cn0UkXRgRj1U3vH3/UVZBomdR5vWCNXMt9kp45ejzpSRwgdfeJbLTMpVZbGSJ1HyA9IMFrZGFuHYaOZj0+0ALbjXxIQ6rEXKE96x17iyCc8E7PgXjvLwG8pjBc3D//HSSDgGeXn98BNQ4CGpVj1SQh8fsJSDDpAejkw4tEk/LCF5MehLh24m8qJVan3WaKgYQ3aCaHm2TVAx7dQtxB/M1PfmcZ7GusdDNzAPIa4Cmmvpwd72Our4pIDbYF9pciRWNfe9TAWP1g0Zk7g4gclZF/04u4e/mnxLdhHYVKAPMUEYr/Rwp2XxxITs7EZpBpVGnIHcaPrhGsrtZjdl6ZNZ96nOruvHmZhfXq2JRfDPhn9X2wHWDSI6Sl77qIjWZYBN6Vtfz1xzb5Cf6Xov/EQ0KOLaxgjW3Xr3Jg7tNSaYUuaHTpFY3nU1pXY77uTTozk1tktxFSnrGQq0XLl+gO9zn3r+rUBV6SAwsebN3u2iOCkfRgZGUT4iTJQSzs2sIaT/bYn/Uk36PS2jDaQ4MFP0Bz3Nadws+OL3x1wkEcNDp3hTH/8yF9UWM1jpVPEJINQL70txjXRehetaFVKimbbqOp8QYU20JwsfyQOPd9LXlfukzfvTrpHchu+CGZPKtpP52rgY9WnDDjBQh2IQC40hw8TjmLnCMtYx1j30OaxgTtV4+cylBraF0H7PUoasEibz+2lc6jeon3NTXp8KqiMAgKpp+jA6Wt+j4ByBWbiW7t5pX7ZZiJ/iMwUSj6555V/4uYGcoI/iUXgZgR0TOqtSAftUzzbf/qPKg9mEghCmJWS5y5Css/8Ql7b9sPJ1uqutyIicJwaTTKL3eggwYLpVLOdrivDGZQ/mU8FJCsEa3pl5SAkKco+zVwCCnrJ8ZqmdFIScS7uaDCCGaaW/WRspusi+A4ptMLhA/IAzj/GTARvfzXrBhLO9wyfDrkZAPejk4Mv+rxw8wFIAPZAz2As7QDRc8J9RN1f0f+bCN0JMXFgTVxxFwMw5FOOTH3YvMVSIAji/ew53E7Xuj+LgPlNpWuWHi2AHNleya8CE4o9eZ2Ic7fOoSHReOW3day+gYiwHFyj0XfoNzXKHHGLh4leqZRbGrnM8HyJlUhgUyR/h9XdEqlPx1xYYFqLMPzkYe3POw9JvshI1FuswMj9dxIjHUpkRnvdVhwUcULAAwIK2gXyeJ/u3bD9Q0FC1Id6aFA6p5sweJR2qpO5fc43WGhnKrBGShpGHXGpup/mqJm1Vb+69Pmo9pCrws8A4tPYiY1zEZJZ3kCusHD67T5m5UOZ/aI3l/Lcv9T5Mv23D5QKtv7m098m7N2LEZ9YOUwDFZ1hcHeVzMtjogbw0bHfB2PyeFTpxhZH31merbOG/uaNZx5/aQh9CSS0RnicIrbwR4r/LVOXeKs6YlLoQpBqyyV2UfUPQewIkQOo2x3d/b9LCU+1y7Av8WoHgk3kB7iWFIlWPAddaPmE42pzjPWcPtunfKvA3PGQuFGpUaEtIXLvlpf16Pj61sDFRNI7b9G/ZEv0oEIa6EOvwPRWBoVm0IHEc9kkO3HdPRYadEG6ZWsxPmX5lVA0i371MQbgyJq7ouZlWeEBbBBqCW32Vj7feCQ7r9BF7Ss6HHB06E3YsBhsJhUUa7kLeRMR+8HWxWSINKfRa4FtQw8P93O9KEANDLz6fo5JD1/GH9wXzfBcQxnqNXtfcRXP7FUTs11t764TONYrMPl+EBOoApqTuM7j5cd5CE3xicDdt5xjhciN1U0+TYd4qdX6CVqBFSam57d37Uw0UFwWSbYW6Ho7uqtKna8btq/xtOjsiYkrA67zSDYm8wV9sQiqJDi1O7tBYMOfnHuyEAk8pXgx9sEsBBsA76P/d6+q4wJZsgrPxiGqyWtA/NXdV/d1N/xLj0Ka3AcLd/dcAqQ0/7MorrLza8044fNAkLoidOrVupnsP/Rww0Hugk7q3KuMSZMdbgw/JqVM0nONXlKSGVlkp8XyFJfkFGygm/JwQ7mTZpa6nXBG/1p83SLu1oyJDG/XJYMWyCs8u1ShjVFruWIFhlHbuch8I/Jqferc2wUjt0oHU8jA/cjqfLWXKed2Z45i5ZRx/0BdaJKy7dB2BvPbyBlz1RtaMlG6rjTLOgimp959uDjKuCbfulPQQSO9UGedngOBerYmsUrI4H/AsjZGQto4GvwRNb/vGQn9W0U9MvwWSg1QCZc1RtqLuAPnFHmqLS+fUH3yURX1Wat3yW45WjnT0yFTY747XPFQoIHLMlMff2id2G+qNk+yFpWO39S36HUqf0glO4oKaZ/+L+Rk6/YyPU/uJCqgVIIqfKLcKCGa+j0Z187kEuF9IY/SfA1nmndCryIJeN4jFqM4WGl450rmu6MIiYn+0Sth+1KT+0LbPRkQhPajZ6jwIQGG+0W+PUyPk0POZZgRQocZgSJwbVh6uy06BVhkroAHzchjEvDZHQN3SdMVkxCMPge62jG8Yw6opQZqcQ+6tHmyHd808uqqRm8/DA2JnxhCJAtXfx05GkB1uU22VF2b8WIYOnSwSWJSRgvA82+aUTRVqzwVUzUbrkUPuGsbGLQXwnn425Ems6p6CJThrr14vEwu3nbU5bLZ/ZBeIDYtkSC4oNcOV78xItBz7JWLZhi5dBNNgR2gfroSVep5kyVkxkJzxdI3VhrVr3Q8jfGAUhW4UChXubmg6Z6UoEW5wlo08XMXiHXKXEKyCjHDTLMNski1s4GiB7tOTucdYQ0rcDaz+hJI4K4ThOT7S2b39YJQkKhkhx7UGK+Gz9859TjcddL3DHJ9WlTaG2HXi8fEnQv2IYa+JQFasca7K5WV2AY/sszlkFuMTfQgZdRUhz4j9lEKxzEwFPizxd35ZZ/YUQtW9GkEC+dRUjzIfWc/+7E6kBwJ8t/llfD3OXbUeGEol0OSwRr+Obpk7v2SQFdDOoFHymgl8St7Mv2Cj1Ql45tUWGFSv/ivOjn6IFh5lc3W3IvCmeGGt2tydf7MyXPMozw60o6Y0j8lo6u1kVEX3IQQvS9OixoQMifuB3sOXgO99m8S06xXvNdN2WI2w0DiqV8He6Mjk/kK3LaQ93FddGPBOVdvIupbpVjARUs7MbUL6d4WbNnUchAMpsvVVeEgDXUI7RzeQK6g3uixAdePWyJVNiEYo+NXYtB0Ee0Dy1eBWZrRYjEPsJT5B9UCjqfYCGKkQ3ChbLwN4aPiESy934K4yEd+7AiQ5MHeHkK/Yadq3m3wPwUqSokySeQq88jJ5eiZd8XMepj3plMRdt2Uz5q0EDY8rSqmBWvTqqh5AjdegyZH4AaVrXyN286/L0zyiG+8zqGOuk/SQ4z9WF427gpZvukklP6/AdUzVB7qiMv08ttyaRXz2/CGgeuaTOnokS4SilJcLAp4Pldi+eFCCOGA+1rWQjg+NbtqZAdsPZGI/0kiSfohzuLIhFGttM5c7eTCFdk8FDecmskL3oRTGGFF5Nt/mZBN1ok0xW13PGzmPROjX3lJWbHGrDlHUshiw4WJadv3DFF00p7nfvmZR68OeOtFIV5eNzZkt+m40VX5mz11eHml37TD5K3Vkfv3TkKy0ABwYouUzasU9Ek5mch+ENq+Q6FimD+7nbA/nTitkWiNlafLcZgg4OwsPubFFxmSKS3iU/6S5IZTC39QQagqxiw6gopYM2u3b7ghK61/kkyYotPZqzCSm1ejL4HPnh23hi7e6sEQEUbhVw9Z5EBIHfDe0oxhKY9+6Rs9N1D8hjvKZ2qksFS7GmZa4eKBY63vKVanw8mDMOtV4LA5yfwgy2TxM3idz6JE2XA0tpRerOc1sbLLS8asqz2B/xHol+2IFc6L2qQVDQDk/7dI7+eK2HiUdRo0ciqMYYj+JE1VAYEmZymEYaUI4eyhM4gubKgd7u7xnlltCJzv/mH4Uhv1eU6Qt4UDWbVB1GI6XBC3qM5sYQeNAG/AWC1X2fSO+K8I+Nu8LBI4a/LxOY8hrA+4NRq5ATBjUe9NKv1MYYGkshn+BPNfD3Fla4CLe231sgDzthNI6w6/T3qPI1aboEKgF4ETyKnEpmyMHe/E0pLppm6ynkGxtbf0UOnV9hxrLojLjg/FaskOP05pzUxzQ9SgM9epae3tnCUHMfq3Rt6KWBp3KNpuxkDRKez1EOME/1KLStvBk5LLcP9+QOa6pPyBO6/GlX5rPAso9eDqGaqeqLg4NXy9XOmYxQls8BWQobw+AnngvgRVD6cET5LPAqavf1Wzr9/ZZCR31EctL/0OjBuHXx2t9A60Ic5QC00dNwi5hbYMwOTX3sva3ODfaAzCSJwtdsHB5Kc1k3Eqps/1aOMUg03igSheuwX3oxDDilLGi7BjeS2WpfrP/y6EtdvgZ3HuzozYQEn7MWjGYIugy64TXRyUFYl9rvzRQtFcFOreivEklO+LttCu9BV6WODaY1eeG2r8mY8dHYeb4EyivtoZ0uIFgGq3HjdKUm/+IlSjidWIUL89xDNFsne0J/LS2CZaBR6iSFHpqgpPSgzwHAkTY7BvZD5fEefkLPBjH9rPvBCNwjB/Yxm/yKKBJhZ4r4qlL6IuMMOEiBonbID0QZ0up6nr71GmSftdtyTUP4N3WZbH5fAdWdWwOMML3CJS/+vcs7fpUpILQTbKnL1yjgJUxb+fzVuCYTwWYRt8F8ibxfJ2yWKLVm4ePsIo9ZI50vN0l+AdNcL2O7+dNuVg3MfwoMPa8XvALa+TL6w/Ojb/FfngU6J8Lh+EMgTO5obk7T8EKzPSRfdyOcb/an+R0T1j76ualqOaJvTme7UPYHrHeA+ZEBsxAS/J19ltddDegdZJf3/IayxYqZ3C+DMQHWW6b55AvRov8HNbV8phctkv0NYSaLATUwxL5UpqunxZdvfavYPTr/26cpnGfsHFNmVlT2NB2iocDxndFe65wXFNokkNDeMqP96zCEIeZueDTfFvGUBpnB4osHJbBl203bdK6b6UgMoDyXUiScNnQIz8/kdjNSA+i+TxwvK28adcaEKkX+hv5AyxoFOvx9cSknBLkZLFlFX+eQnWh2+cxAYu1MO8nJnuQp3j0DeMx/fVtM9x3eAkDH75hGPs9hZuTjjD/I/u8VwcTE0+IQGaG1vTjj/EfFpQRLqTIzR+E8+cGjQJHGEtiktkbsoHqDFbTlJh8gj2SFi3Xm0l2MsmMPXm1WPykBWdcnNzvSXg7DJqMwmqahubHjodgUK9vF0fhRpZQZrsoPa1gD4A+ZPUAty47AqxdnuAXCVMpTmvbEdHKCfo5jpcZkBwXdrVzVndTEGZ74XWzHd+vQpo9/p2djH/s9ElGxNwaQE7/lTtONcC7LH5QNSDZt7ql2qFJ5eEnui3L93AQcNiWiH62X543c/nj/QZMdUOlpQpaL7ZFbI8bJGNc0Aq+5pLvl83dk57Em2R7yGvne+2x3aPtZra/TIPHMhLozltBD+VEUx/x5VcK0LA8KjdAUUSkqkWSbx4lL+Fjqki4OVhKCtwQqKGoOsG9N9h5pSJLLLu24+lHB98YAK69asYQKrVXefQ0z42U68jDD2IiKsRd2P2v+n4NMYBpkWimRM6NTPrvDd/BgqPwHV7isQ00gt7Tj1slrXOxhJFhRReQGSUmxYotNMABgPhXSUHINSHuxZoU4hlBdKuh35siV5ddsYrV1GEj54FKsHkCBfkn4DkKhxxC8EjsCkl1l/gK1ykD4Mj6yUl7fEiCgm0YuTpU3J93OMrksD9i5vTPIf9YPVrFrmouU6j8L7AwaE3cMaAlyhzADLJE/RotBB463Iz40+WsgwJu2KGNOMonh6gmvF8gr5wsIgiylpvrbaht4f9hqvTGGppW7fYMJ1WqRiuoxJnp09Pt6uIaj3NfK6wYgyMS/EnSjBUP4XIVty7zEsVr89HaKdkqnESOBw7bBHO1Bm8z/m0pu0SAI37HlxjiZsUevU6xEwwOhMU1eWr3jMUpcP8VAcbbg+zfMLqUyzrFU8qWzUSsoLjvAgdvEZelNaHAfOFZTfY1te3M5aTEI8gSqvJGo2X5ySJ6HMuSLZRVZLRRN6AepMLCCjXUDJOmzLOpswDtqZZ7M9WH8yvQdG6BJLGjj0OQnO/69yvl/awUSF+ehod0aP1h0TPHiIE69uT6x14ktPyz6+hxnG81sTjAzMJ1vnmxhZMf7v+PMxjgqkcbR77i/Mkrk5lSg6Zr07BXtEqYyKFIN8fVDIXmTe0mjnmEmK9YHD+XZnLHXWEfnb8Ce9h6BFxKtZFjXhPiCXX70LHYMljQxo95w+pJ+ea+WLrPGgy31pKs6fHQwwhP1D0o2vlWRffc6LlYjfi0U77j7PSiYJdk7UNgRpch+kbJH6Q4+JY4CkbigPefnRF9cz/X1RvH5GoiP/yXukYZfzSDpca2Fkd7gyIUuKg9ewVxUNbOboQnGrw3NTGIkhG1ROTgBnwUT3AGt+zlAdR9u+ioqmu+JEMDH7oBa7PeOtZHQ4LwA4UL44cLivtaGAnfTIdBXBtrn3xc5Vaugh6PYNYNidtKpbASw/6UBvWae0hM01sWWvqRQIUl3ccrVZA/9ymtPiL7TGY9WNg4F2UU8OlH1aB7hzs1ivR9BOIMsEkb89yztIE+CM3Ed1olSgx9YZSMC7ijT89XB2mIUyOphk6dC+ys5igH/Bkn6X4kPFDHd6j/gTK0mmSNtf+CPr3hcsQ1v+rWJLw2cviO53916chu0XeG2bj/SCwl8pK0WXADpnzJ9uPN3hmRB333P321XL6QE6G/n7dkEwgUEoLhvpzzb9zck1K4IByrzDa8tyGZ3pBb15qQt5esyDYW6XxtxQyGitxAmBPQhV3nu2VshzdLNaTA+zS2DG3klVuzUQNVdrofqYyw6nCN/QgrcqmDGLwcAh2/FLAHYfzaThNUaLWuaV+zqJevNvCifPj86Rqzzk0HUSChoMOp2jHjS/PWaxlvXKX4XQW2gLVjU/5UpTaWBLnFNQRf6NcM2Ktg0AgBiDaCnhO6pt7mF3RtQzlkjPSe/s3NvPR2ueH7CldMe1nXg5TY8nJf4AAJH6su0CSYfH2EtPOWSqljxjbLXoRWntWeUPQ3prNopHKJdS3ljmBXtBo/iaMNBdctLDeIXbLlaxojlOjPYzHP3kIgllWsN2o0WttZCgWxb3b3K3NJuByx1JgOMUPZ96kve4JnCfn9t7C07f9N4aTsornr5dnbRo97C55SUBwbgASgASuTgnb/Dug54LPYjJmwvkHB1OXa/1TG4nA62ZafBxHDDRiO6Kf9FgNtXAj8S4mg21cJzEVMjgPZfAvdbICFNkHGpShcIA+IdFarqIjNESTg74wLvRq3+RSCQieDse/15wKuY4mwTc0u2GP6e7eeqU1uHNJ9WmNTXzkqzwvZHhrgZPN+cJJ4Syvf6vN9jhWmh4IK36XEXKol4nhC1suD0l2UTSchIzTfqtrpofWwvIovC7ILUWdl1VblnIMP2ayoeSPzWxYC7GFg4l+ZLnDY29d/ic0Prk0sL0H23hWlNgP5RL6oNk5sHGD9DNTYrBSIBYvcUXI1jPzjJFd/T5aDyXOpC0BS0A77HINN4SulrMmAUdAZZlGrQ7F6VszMBkb3l9Qa9TGeuJRO4E2jnC/1ebd6JmhQiLwFrnXgrfawso/2VdJqgvRIorTYfm7YTYyuxc2zP33naeAoFZW22knfGM6IgPMacuM8ls0DIKp5RoWQyWlmK9y661qaAe2LJPG4wDb/Fv6yZCNMsR+DEPATjI/8Vz1LuOiu4QjjbmwwYZoGx9yK3kQK46xN8y+8whK74UcNnAl11y0zF6OZwBKHPS508liw/U4jEOYkfS5+u6xV8WhyADZyNoe044l9o+AchGazb5PXaQyqLcC54/JzjG4UDqs+0amiB4A7fO6bdbjUE9gImlrRpA5J6A9eirrQb0x4nEJ1dmJgn0HC7mGyRq830CwTaKf/vjV8/JhT1OB3EAIpBg3rXQnl2aqzGkG7UX6HGo7okkCRB8eftUqsuK3gi1DbxmJtuczIc64xQ8tKB5f7nM4pX+bRYstfbhtWWMCHzKxG0P8GIq4cLmBeaySXscCx5eCvEf8fD46ub8vksXY/XnKE32cEkTj/YpmB8m0472lQgqmcJWV0VCjfvWw6M4JWUOr+sS+e7yBIAS/mEy/kl9smWukAZxtQ/ZyFTxquu32Spsc/TCxBobmFg/gz+10mKBEws2kWzM4ysiK+nnOZG4P7d10d+z+dtjYmA6QGWvDLeRjDPag6CcDdvy9i5An9KzKmoBnqUsOiOJ/tHBswy3dSYwu8EssQKDtAjnpk04D+2ob3goQAP4Gsw25rFrh8R5fbkCayIiV+mWOfJYiMzkGaLeZso843enC4Pi64lEN4lzo+zgbfMZeRqn+Pn4xGTtVg3oYqrydkrOSRiEfkYZ2YFqpxELaIKiwYNx3xpwDxvNwXe0w6neTL0nVMDjZaSzBroQ/j0s6seErCWXSJe1/tCNCO6RFEQBcOBk0iD7opv3A68D+3JjdYe1ymhCtS2TvRsvlQOVRB7Sdf044E5xcj1K6nl153/Wb44ZK0WQPcU38WrHbriFKiduIjZjRrTVAMxWwtW9Me3aVAiRpKTNP8kQgvcdcT9PIkX/9oa5b2qjjrPr7HKRiUbbHOZYDGTJMZDB4QLYQFQSSbqm5lDbnNxE1EFAnl5bEvNmvTJGFbAmFtvc1WBZ0g1Xqbh5ngASXhBpThR4RRDCN3zz5ZPDU5Iwemyf3ly1qITqF9L3oFUZI/9guIMEL/P1b77zYgGekj2hnLNuIPsQeEfp1bFonunZ4bqrkw+Z9ExYJbPjUwG2Jfro5mpWfTjIliAsBkewYDbB7YowOJG+5KO60wE/Di3h9MxZXLWqX8qGmi3gJjsjnyQn+S19FQu3oT9dePiSFmROvI0H1kn4/P0qHyI0eOjwHJBNLr55RzSHqNAi97GDCcbvdYiujAg3OcuBO96qc50MOcOGow76M12OCQ0a/qQNz+wMKId8XkzXvuTOVuwMjUk2r37Dho0O0JOg+lYfEeBUdPWbVH6v6yly7pC1rM4bipRut94bNGtnSUb/pivbVmi6RysbXgqZ0HbTCLCWMkbEGjFBBmvvx72KJQqU4U+FJtvRxCT1xVP8KRJNVHY1MT/V6DVyPYYFwU3e/a3a8JhFtAXPv5ceG3N6X8UVuurcr6STWw0jjUtE4c5TM36KhVN3+X2q8S2HgirrkWOEepv6uM+mrHgS0OQWyzTdlnfLE/evwmjD33A7w1Gz4Bkk5qIlrGDqnj+QefObo4s/Ih+pisZ7lCRZYwmaRFdEsqbFwbLXFsV6LGoD0JI/7bUXVnghB8ShnF6ykVlMITiYJP5/2K8Oe8zy1yWaoCsKHCPum+f2YufqQCpwVU95k7w4FAXIYvCTLHHLBEqxpAjxVEP7IpTaOUHkQj2bF2bo6emrPAShryPP+fX4C4O/Pts8Zj3r53tbBBZafhHJqadym5JflRUtYHpxjYUgWQSKcMTT8CGpZzjx7goSHD8RhQqpDySr76zb6ALCNdHWD2cOAvoa5OwQL+aBdSiUSKJCNfo01otY8zHB8tFNXc23OfYuaMUg2446IhdbJWb9FrrCYvgtrpZNye5cKAQJOmCT8a8QN01mRvhMcpZmc4mWwH8bbAdjiaNn6lkHcWktyMB6FbAU1cZSFwbEaYBnYkPkXk2OLB3PyWC1M7iMu+XniEdQQSuZnnuDZVdYmzghcW+I6sON13NQZUGkUlAfEYO1FIclCls0nSycMTv3HYa7kiuffJfLi2PiwPdriON08c+XU/qEDXRsQmKr4hs2TOc19y8SFROOqFEz7mt9rrOaQTbv3Ld6jhkStNMe/Z3gBmIwKKCNlTCSXufR/DiIhpdvyoXu+3cma/4sUV5/gKQ1sEciY0qEbX2/VSPxcNOCtCIr+T+mhbd8v1FkuMBGNRTr+jT/g+jLq+GNCh/s1PlUCr6uJy+zwAXdCc/NcmRB+lxrH2hnTcIUxEvoQX2hcN1ol1cU2rRstUSg8wL2XqfN2c5+Z41sw9vnBiivFwcNlITIP2QBHjHWqDqTLEy5uvUoUNViGfX2DHvPVNSkFrqEBB19bEnZ8njth4T7KgcLDVE6vmfWiiy7Fm9kxbanPzaVlppj78a+1tgisKNPQ0nvn+kYgqG6GfnNB5aKb90zUknPcCiYtd6zcJS1RI3nCxVfr6KgypxPus0csDVF8qunsl4zLFiRr24A0BV6ZjCA9pkwP7TzoeyFXG1N6bez6C9SsCxluPGU1bCDqTsBIXHz4Emu5Cf62pened5oieCJBQfk+nlpQe+QEsMa7wcMsLv1ggKkmME9CS4iN8tiWl4sHjSGnS+3dLaseWhaQRX/1Rm04o1FgHIcfm9pAkhxgMvWAhF76goJ6zDZx+QHn1zdeP7ib6rg8hy3F/FDdZqr/5boMLDpj63HrGUBoFSCln1HQMP78UEw7p2DpSEG6FtloztVq9ZvVILQy96bHIHbJ//zaaOyFp+Hc2BiwfIDS43D6hohbw503Fx0Bachx+6oARjgxHodRzm9oeEh/85B4BLKizBGNhGDmFv/tRDrKCsT8oXZAk2G9kzqeLhiF8yiTuoBIDcZ99I5RHot5YTX91szOAq6lsPaLT8KIVJ9ZSxIHOlWF39thIvGs+0Y/69+FfOqyL9MN12yTuFcm6lRCX1EmFcxZu+juS4P+h6hzRt4G3uurbCjg9cIIeHQOC8ff0lX2Uf+t1XC6Trvx9bBzWdAuAakEwyA7Tz+4mVfrTUK/XOBNpqBWWS1v7TEyOpYAAlN5VyDX7Oq0Jb8fdwTJx7qsF0VRgwH+5xHO+Elo9DrfhAG9JAra/2kFpzsLUjJzynEP8GLwOM3Nh4kZCRJJetRb+giWGGA7phJPqEm5r14q5d8F9FddY2XBWxfOf8J0OYGA9tEGWKB2JHTbwsuoJiy47NMICtTZPoP14rDifoerhB83WR49R5ZtchmAepiv8xNPUsTyX+lhgCKYRRQ8ShQzNAMnXZI3+t8oO+QXAHkEAMEdRBPuSMPAA+jlVsMc/fyuslH7q3PtPK5R3VLHzOj2FD2pTkfrqXh1t+xMh5PEF48ncvzUXkl3JqyqEXDWVPCMp07nqu+0CQe7MwCWOfi8iR08Ks5ulI9963pXfN5wACzaqJsLXiz2KaIRWaLd2CBkpVyLv6TWNJ1QOhYzMboXTfRTYYu3w0riUur7XqVjNroBBa2xkNWYdx40ejDkf0EqA1WEzAg3qvJqt2NzUN5qm1AcwD3hQVM/VnWOCbS+U030f3q+T/6GZMBzC9okti5lK2X8RFCbcvaEIS6vqLXhlO94RjZq3kQniBcxavDnPNVYA4lOXBu4LRPPegk95TZzLXpkZWWeXUnWWryqx+ciHfxuV5r8HDY233vIQppmHgOWP6XzhbJa6iMCoKXsJHwgjtExp5dWhPb2JC6EmzNF37QJwihAu33OSfRiE1Qgj1FoZPZhEhAwGdf415oDZsISwdm7o6UMJMFXgC8QAOsmH++bdEiOX0JWnRJVGifjR5pQP4KhfTjJYUlma+UPoBd199Rk57MxAj5/cysxIcGbeFcocRanuSYktGLJQ9JfKyEloq3FOXewMg2M8QeFYVEQUqtHhTNoOCm3yMImmRD5WeATYXHnOqIFa1quKxNnCUAXlV3T2iQ4zXlnfFTuqYS31ifTp90MzZpbuDPxf7NLAXQdb0U07S0MBo7j5yxrvNiigMQT56qO8XN733/eHwTq2N+UZ98afCIBlArV7TvJWH5Gkq/0WljFseVKNhz7mLwAr3c10+ubVq3NlarEzcqlBuFMK8s+PNIP/ZJ/5Qn1fR9t+PFr4cHyMS7OzeJovf7D7RvfirX2pw9rXwKFmbryN2IipXfZ+zZ+O2E/Bp4oRHBI6b0npePzIju8BTdzC4yymlVDmKLzJsTgIVzRtG3J1kOWYocph12iVJTd0/hJJ2RYAqtXK6R/P7fdX1LE8yOBSSNrTxauzXFO5Hjn1dmV0CN6dbJIs/JPHdeiGqIqApLKRUD66ecA7wXB1yiVUccksNmW9G2yMSUDHcZ7AtJps5hqMyCZRpQVg45lW+nIaCDpTs6w5+NuP+ByurboKUncKJBvYbJGtI3SeaHX5VbOu9mN9V4YqIk2F8FC42Va4bkTDB+ab09dQ5Roo68YQeSeTYkJKGG9at3iacqI5cTaXIwO1vEBlHS6ql+NUrsoiCp1rS6xNbdPV2nkwuD+jzjnX4N0JIe6/kAGE36XPyagGqXRdIhknkgTFoolkXkDOOrrp89HP8jFudly+7vb+ya8DKnfsoAn07E2hAX0nEkwNnhvwReg47r7APYB7aJjRHaPiru71mcAKX2UDTzEZkOd1hRC6rp9KpyFVB6Hal38ICuA01KhD7+1aYZoX7A2EPP+ckkLU51xab1vxEehH8z/5Q86yx8B1WRtgb1fx/zjNF4Etq8FQ6oZDfviXv96gIWpawWg0CnY687gaM0W/OXkStxYTLGwc6XtxKGfqHEeh2ndI2iZ1aocLLQJErdbcgj8ZO398QHPf0rIjQyy2WKeGH85QSNipnw3zTLUQ2HsMfzfRiVnu9CKgmuEhEtCHzJjhk7A8tVQUJYlKz5z9Dqt1TohIXP8w6UdSkeDbmDNg8k7r1Ldf9X4QRdUWc1CLTaZ8YTVM8eqwC3KjoO4I6fxwLYE6ZefiuI9LtEJqqzItwVYn0EOmR5TrwmEfO3k080oxQKifIsNJBhCy6lrIT0IUq+PDtOR/21JRpUcDp84SFmOBNTEMPaylIR2+84dx+tm37yJLuFzkvkTRUntJ3UyoaXNEGLcOBg9ajhm5poWA/EYbdSD1EARPPZX7hdXs5FOgKYKImge5y7juHcuZMprGhK2JCVG/0JA+mk3UuGRj/Rn5kjAFiApFBQJMkDZU9PDKsG5tswL5g4jVwsn4aOvVJidmn50he3pKj6wiSpSB/zIHnZHxAbLRU0IlzQ8IChUQDNrbo6IaAEjjpw+6Tjl8J1BAVmXn8/NHlePllaA/b25sRKbTS70ElRWhpfIytvkaPxPVzNXkuQEAOiCSKnuyCYK5Vr8tpFbSH+2+kn1IGP26KY+xBXcitiKb17iPdPw8hltPEnswW3g6FEklukVcnbIOg15OH2DfnX3AMpaCnoRRPxV8LSZufTIsEOIWe7hSzI6Za0S9P5qZKIs3Wp5RFZUTvfX9bzxa/YEfaYM47pVC+msEVIm03fost4s50dlAJZxSGQBBx1nJNWpY5upNNW2ANBZ2FaJy4SpPVCPaSNPLBmEvDdF5nuKZXH2h+4QVw9auvId3s9Zqv5RPFL+xNopYlnimaaMUCCbVpE3s64O7dVQ5z7Vsc0XurKH92jSmN+k0onitHC5WMtJxnNSBI/VaPOytXjxnVLuq3SbhxTcZc0AklCsaumWJU/P/hb3EN2keStJZ75Ad3xHIh3WcavwB8TMS5JdpohgBNNK06FFFJTHEkJXLvEERTEhGCAToaWk0gTmtXnR0JZg61pVt8Nz+Ynv+0753XAm4aoOxxhMGoQse4ZdsRuqO83enX7s3oELCK+rutQFbD/w72CMev22k0jJkkAS/XZdoPXqiBTLnTOc3WSqAuBvWPFn6PZkfBu+qLVvUHvbj4PF5qBZPsUvvs71w/J9vkDNT5TWVCjGrL4vAsNuaKWue1XaqEeB2Q0MPRtBQDQTsKv9oDG9vgqdLeyS8UPB3KlTIu2fqZPOSZb0EwsIxyuW0sVny5dflOMoAu3lFFO2GlH8yczC+zx9TRsbfAYbqiT5C0aO2XCBCUlCqnuwBlGmL0eCVqwAqNyvSr/OLBgYctuldi7D26zuPkGdTrycb1I7R/8HEBE/S8Mpm13oUW+bjwelYqBc+axajNe4B4I4ar9ZfGaOC6K+1zuQxSkn1dMQgTfY8T6aWzJEQDfDz/54OqzcH4HYLFS9g9Tj7fx3YqRNYmho+5jSXlm9aYXaGV1kYMTfsWyD3nqDvQ9zq6R9bwm5j2CQ0OkArzjtdwlNj1qV6/b7T8EVLZISkpputba2YcA9D8B77ze5nbo+yKJbZjYtzjBm4BaAmhXoebUh4K1a3Dr+K4t2jTIDo78aFm1Q873c1CHN8Ilgrb0WynqZeiguV+Rzvgm1O7TEuauduV1Ghjy+Ht4R9NfzuBebNvMbF3VXdoGzLElf0qexH0d5M9nBOtbzpmVTcpiHQ4W+Spc6jp7jCiXGtO7vGzbE3amrNeBMpNY7hSuoe+EBRfoYJWpnDEK6vtd8d4ZcQvf9FUZmfEehg9020tpeJtePThe01+jWqZmf5f6sEbGCKnkWgQZ7HIy5VVOartU7JvMIqRS9EksOtg7BOPnKIsEvmwRJUv2cRDaaqFLpCl82qCPP29gcBTk+kEgfNRLhl5gG7oxyuRxxKSWvu/nZY3LkZHCS/7RY1EQxfJtpMEMkVh4Vf2n+D1Ab2vVosuDJdoRBVXtkRXa0B6rHT4PCHaWLvQYDLzd2xCRkM94rcaUTOBQ4csJkPT0I/xvPGKCeZA2onDdx/pP7UhmqfWKp51VMGSI+fO3b7cnzXbT8T9WUJ7d66OtbJkmEiQhavnc9Cb3qp76JdJIwi+PgFeZWrEP8Vfgcsa96gCKraExhZ4tYyoMf7n/2tfMwm0/gSUS9M5mMdM2XQpbonUnyPQolHRippDp/LO26ma+xCQRUFN5AmheQ8ZOSPvfEf/565BSqD3Ux8aWDzvq+uoae8Mzun1egW/GiU0RT7fq8Tj6qA82DpArJ36V4erg2AvwEne6uWTEJSliXkUl0z+qWwxgW9ntziNIOT8ry9lxQ4Rgyyzo7XfSTprqGJJgS4PMd9GLcI+BlkVScxB4zDfBWruaPuX63GsqNU+uTTlAht/s/gA3tI25b+Dlr/XRRyOHSj309X6RwfHk5qjl09Nyp3Qijgt7ViQ3at0hl6LCHJku/licu7eRx9FfCeemUXyMrncAy2CoN8/4uchkYistGEHA58xWR2eFXYrxNc5Vah3bXpcIeiXAJB9BeZ5SfCYHxEXLE4lT4VxPFZ3W8wmRyHpUVxgMowqqxBe90HMpg3lIc7vq1F9ZGs2t4ozpa+7DjPTpr0APd8kWCBAPyUp8yApjixKcV7O39joWDJMhWhAP5h4ATaagsJXi7VwKHuxgpvM2jkdx6xFnmYfp2luzjl2Xj65Z3aPnBCPan7QapAieSpBvJNJoiILXhHVkCNLQUv3iBRKjbPxwReD4taxFQePzxa3Sl0sCvodR+wnstSXP7jsvBSdCW4sZgVRo2ZR+y1qqifPI3lvVAPpie/VTj7VfSuGxsxGyRYIeRe3ZpNecFpne/51s9nkQzI805tbfiqWnF3+aHUSun8LU0SQGOdoZQCjDwOw9lom68DXgDmjSanKs4sYn3m9gTUZVMYNiKG/QIEyjn5P8LiXLKOpNkhzTwT8NPDO/fm1NhTN4tFbxq2K2H1eHk1GKCtr3HpJVXpZ+4RiM7rZEpMSUmw+JSvPUrG1/QClgQGa985y7zbwWLU7QQtqq9tu57kpKn9FOPFKVkeHCG5i0LfLiN2qLcSrOdQBk+OTXvDz56RXsxvtDjWrW6hEppiKwyXQxi4Z+IRrCiDEW3ByoJY9UQk3zxMvBzv82n3p+6Dn0StZ/wn+RumVoN5i0Umv8eb+ZSlOEIoCnRnDNHlfO9FdY7sPJYNTJTm0hOAgJR1uVBEkCPvCfzLGxmP5JYsQEHHcZHN+RVNWAnbwZLKC7OiVE10ULHh8T0mMPpeOTb48cT6bESW3o6nxxlm4jTXk2A3CKig/R6+WHVKavT7sZ2pTlj3vV5Hc0D8hL/7gazxTqfd9S95BIjyyhAPbCO35fP7NVK+uAh5nZShpaNnX5Mw0d8zpkfh6tZEoAYOoa6VFDuTFwEDKaw+NK+Y48Qbpm4gSVYDSaZ6IgWs1uekBBrBTzRSB5Sh7CIuF9fkDEH0oPNae9EwWFv5LKdz9I+blh5OLwoH0+gE/6AUp5UMA+KD0HCtO2uOLVUhcuuWV3hfw+UNzMyJFlYA9l9tm0zSEgqr5uYPf7EL9B9IImD5ux57ZpPtirQHW1gGy9hIBGetQNOP9ABeJF5qxJF5lqOexPcV6qMaY82s05SPz6Otzz9mIPoPdFCKYA/XxtWTNOoUO6PezSQLC6YkO0VOg6HFMypqdVKkpWcA/VkFj0pnl3eNjV7QpZBNrN8EE8Xy9Ul9bJjJ32Qnk/LLTq8TI8+Grh8ABdck8NZwHX8JOK25seR96Fz6kG9bxUWIkyseH2dhbVdj5/F15IMDbJ4i/SXJK212URrMiPjXfHtmcbIRzqbyFo5j7M9qPihorNCkpaSjhCD1bo/+URLSuM64pCJbPyH2sQs9344BaJ13sCcC2ocNFd88r7JhXREW1Ch4fndHYzZ2Yx57zDh/3QpzlegrK9iasTyy9m9ua4zTePS+70lGI3mA38tq+Dj/tvbaehxIicA3lt7lEzOmgp4I08VSvnRPBzzjRp504qGUQ9weKY91AppV8HJPkuuFKPMInHJr7QohvbVyHebRMoz943B3MSTqI913rTcFTpEVrcNrtD8l9wgY9yDas4RQxdP0KaolHv0Ij1sN3lxsu/8yJTG8zzELmJu8Pl+WzYI9CdTMS9Umx/+3MNCGJzP6XT7NNB6juQuSTiot6QCv5SfwjkrGX6rwC5sjUi3kqMrnMOY5BIxz4SPKCe7MlbxVSlUcEuWUuoNSZgyy8X1FAgttCD7u7VhI/RtOXbw3gohcZYq5M9obHnZzNuruxYPAMycoRLVURolvnS6n5dDbDIxu4HhBDLEnszbP94sLBUTYU8V9tuEg4yduWmRjBgrcnXT5nT8jUHTyqiYEz+FJGK8HK9UVTDT4A8PoZ32KA0mCcs+YDZPeSZDdXgU1nUumUYBhbLE/GaqoCzSHW1EYAyMuatw0OfQkNvY4MGFz8/dUXqS4kaU2tB5zjQoAG//NJc9nDQq7UFFR0yrpeoB2Jw2Er9ttkMm6ufg2W5s0r/1c+KmykKJFI4XDvNxKqHkQ4OUKzivEVvLXW1uy0yfF0UqfxBfKwl6kcUyDgzNnsTAXqnS+G4o/pPkKgc1GkOwUMTxttlTsCRBQ0kWhxkwx9QlXDBGgnBhu8HgU4+eGHU5p+plk+deEum0FuIsOEnsU50kU2FvECcuQ3qpD9UyCSpnPBy3Lo45sNdmvNhZZfpGNexKog9PNutBFN4aV7/r5cEz2bB51ezTpuPlEUUWQCsl0yC9hmcB+Y5dHYOTemCTjsHSLmA3ibOCY2xeUcHx8wmUodjX8iq0j/ba1DwMCYxxZh7oDpJd7mhWuqbjTlkuUAdBJOOVvAM2VuuXuWyz+8VT4A69X5jlSljiLvHOinHOcSQ4yZyo3Tnz9RukBT5XRJAonSuGRl4Gk/d7SINioahfddLuqLRyf6w5Ue4YUuMLBqK3enoSg+ReKrpYexObqMvtQx8o3DEae/tVMq+0KJOFUin/WFU6as+JFRHabWvIjjoPfgAucKcfxf6Vcj/oa6R49bbu5jFLkFRSBeWE6W9GYC8tX9z3XsmkNUVXSg+YlIQDmaWb6rqU19403T+iTfbj3woA+24g6n+ahBQcfn/5bKr3XYaordRZzQVmItBo3my/5/rdzeey9kXfidbjVfHhco3c5xS+V0f7Jxrf5WEkLpifWSpv9Bgqzsuc+ze/0fYUaV/Xm6S3cRHP/HNSOg2dC9czXYY0nKa5mRxsNt90XwXThmYjYZGnYwyUSXx6FSDyLSAY0uHkm871THsSbp5wfh6EQ5jvJ6jBMFUESS/vEXdv8gmXEfXR0uaE4D03C/zXAhxM9z7dsHD122V8JGlndVE2sERLN4hZXbOdmKZ675ARfu+VSyHPSC1yRz5ng0SmHtYWAlp6/jPhuOgPF6iO1lj+YgcqBt8S3RAbNxaVfesffChdH8wP9XLZUs4+2BEu+B6Hq8H5/yVYZcMcH5EyIWGg4ZPoWvJk1bZ1QzB/tZl+syJm9bs/NpeAbO9cUlXHUyM+FqLs8ZuAX6gajwv5gxru/8uSQmPhEVe1fZZvvFnVvGSoyzzvdgsBboyq8IYJPOVRvihuvWFT5/duwlxBUI9opFHjuf42vLXG1UEaeTQSvo6Wp3qmS4tvqbKTPyI6DEIkFzm/75HMvMDfFRRnGPGAcAIY0u6xUzieS9cgYnbjOYJbrkL/nF5s1xqkDf/Gb2k6kvvrE/LQbfDPMJ2aUcm5/CwbHp1ai56pQniRy1fIJdBxVU7pD4FJXJxf6p2UWL1IOmYlYVerQ5FG+WH6sx810ugdWWCl6AWidEwte6tPKFsrusb+eKI0UEpslZ0aZEsi9Chg+GGrQAdwOQZEgxdsyGph46W4w69tIWKvXsLE8UrNoAJL5LLz1HRFsNlQ7OFahDARdD5TnoFbt8GMDxSG1fbvVWEQO0FGsyrr3Jz8j9wP+H/51Jo1Uda4s0/KZlO1fjmZzi1W6Wc7WXoFFYwQV0BW3bVuH7eq3I7jpsTsYTMt5vmaA/Kyn34MS4/u/JIhEjsSjv0UJypaQvB5hhUoxlSCCNaDbnIeuxXCl8vjo/OKCI+XPttZove9FttZFKbzV6jL5WbDrG3rYaWBY7U/cBQRVIsPfAL6IawRJPbnn4vqlaaOmadqZ4qO/FIPECtQjK3ntP1nQgQG635moJr60/mZrZC523r9CqCSF1SQzM2Yn8ypWgC1Fjz7dTkUT9T8bAdeP6CLymsSwApK+NwKJBXmPJ8lqm5ptU6562Jc7dWkHG+ZBMYxxwq4JubeeZUEWk9TegYslJ+SJuwNZWj0gSv94NCs6m1uP0E8TKXO+nRbOh/Gru2NImWwtZKqR26EBHvGDtYQJTNht7bH9GZOhEAbzRb1e+lK10Hn0XC2TIdw7rrFMO3+0yUEFtWF2uYyDZDfSN0tqCO3p50NqXlpTYPtF6JjiPkZMAqPURW8kSLRmLoQz1n3+65LbBGaOrBUTWgt41YTMbHBwdWUAVgbA3cF3hOWtSo1GljcGbe/trRAeh/tbspdOBVydZuGGZO7fikh4kVlx0n3HPBUKgzrWydrVS7kd2oHx+jsTbbQ83SxXSi54Tz3cWl6V9MxbEB1rcTnYmlgm+DACb3ixP+cbJKU1VxCfRde6xWlKTFmOXwgMuXi12pm2TsT4yfW3flKOCDuNDJ4aX+Y642i9V1Edo7Vou1f6omI1kfPUz+ojpqTosLoEcCE5EZWLsx62CSJGFLjDuWM+EOg7ODko1l60c+Vg0c18s0hUEn+kJzNidhmhN09jv1nZWR9Ozv5xoaRgf/BtlSEy42oB/uXxScj2p/DFEXmF6gdawYRNDgY+7PIjhbyFl1N/JB4YjclVXc2v5Be8uriziLrfuV3zmlfVA0wCiRN+whqKmJ8K6FmxGvuqJ6WrcVcr4LqyQu+1hfSNuORxN28FFW5iJC58C1c2ZK7IlspvmIKfpxAHDqX0QeN1Ee8MQltoHGZKqxaboUfdYYdlz/xCitTtuNLBefy5eWFTqPY4f0J3cvgErVCsA16cRqEQPjYlOCDkDsOiwli0RlQ2d/Xirv+k86J+wcAr2G4a9VVLJEJyThns+VZPR/lz3+VrgbRtY+cT/mvXR9CvM1XzyfniGJToTZwBIVY8/+OV454g9LqD6KDe+NF/D1pmxxh0OGjWa57ulaviCkCfbD355/R1H+C3v5sSShfJOIWmnJA8NcF0d4mPOaqwvqWSgqwKkujk3IPG7D56HqrWcuUah2kG0W6q0oyZqcmdj0p1jjpvv3vcqZmUocBzaUyvHXxM/nU+zo2jfvbqCr+lO0ehWi6uAHVzuyeZfv1z5qkJ1fv9KcV69qeANysjhGVirs4/aaXkRXHY+5M3wSesy71C5WVMZm73WYGtkvPgkXmN+/aKLsFW7UgLzgMRIOLI1etc07nyHHXUjR+jNycnqeJ5gSF9NQXzIPSXrjLRrleH/S4q7uDqS85ptGvHRiaccoMZyfozfVmE+0/WY1QoyZY6NsJTfH4mHpmCwDBlam8+m1xjRXRDD5E1x32YIT1Cb5S+lJnwaX52LAiWtCNOdqzU0qdiOV7/9toaGk9k7Hpb6p0+seR6yrOERnftqcjGCe98QoqdqwqYPXfFkDx6nxzoi7qqUHrjwLO6A7oNFSLoRUcVWK01lYddWvZ/YpovI2qg5hJMp3EbjxNJ7xaP/5ruged6rHk1GaVYRVZv8CdfyIDPgGCzPPiEsF3LJF2RQRRJmDcIFoZO12OaHhVyzNSS8Tb5ekDdb2DEi6b7O9UwNfxJ2koDDC+o/01n5q/+zJ+eb5Oq9Qrj6UKwsYLABEEGKlNXkYPABmbnIVLzx7A0sJIHltUmqh62I4sAyz23qMfVr1yzc3M4gDHhLZdAYIonileeuh/UjURQ9FGoxBJFZnLzw2cyX+e7Yn6v4LJFZhPJSkOi0ovtqIrfxXuOWAeNnLA3tN9ure6dOyowtYSPdEWi9hZxuR/dyofNEZpVjD+jQWsWGTmrTmcaP2Kp2g5x8k3ELxmCbKv1QOhaaCMP/w8ng/eoKvLwVS+UMTeOhU7nH6mUreqgKRJddqNp4jRqr9coT9oSmDy3JKU2gC8qYPa7HQNhgd/s7SIRwd7iNKqkFo1V/xMm2XD2/RI3jiBzl16aqxMMyaeNF0hC/tdBRg/11hD5HwvPsW7SlX0P1ltN20xwbe846P1b7asUmZX42VnsVD5jDxr7LFurBvG2hvrF5NhDP1AEhT430h3JP9vLrCJwrk46DoJv5WGuc1CiJ/7/fCwA880jj3h7dNBk3BzEVmGhNK/I66fY1FDifkVtywD0gkj0PJLXGb6dV7x7iNMXJFf1cSS+RxYfyPyDWfuZx69ZbcXRyveRb4gdzbnOwVJR1G3vkePqRBCHsIRZGhndnd6/i9n5LQ2Es9+Nd5u/t+ooXKCxhf866gL8T/VkvtThfGFGBrjB64X1GK1mxssUWmcjDx9S0+uGt029n6oJtZisoa3+MEbOdc9G9CB/8nw9CkvgCySV0pIGxf7mLJefVssw1ktbhX+8Hnx8phNHBgXUIIpoMXg71uuV7bMA3zqsNEW4L0kqqM0jVa8vuO0iKFJUENz3fiA4lRCZrvPSmwYyeHBufHdoxjyP/nh/AkPJpsrYCzOKpThoYU+Pa9GjQsgE//5AGycRLfnOU8B/NRiFOz7TpEmWO8b1bIzC6EMd4swvq1KTTRwc/7RQnyX3Ngyk/3+6wXVSiA9lCSWlgdZyrHTbHT1Ae2Tds0tnpA5ihQMMIOLMVH8/CVoYdvTKjwgGUL7UJkAEEaJVx6amK4ypbJaccVV0qh/5VEzptRz9XCVxOJZ/UANu5thfFrAdirCiJQ2tvu+SupgkwchR/oJM1v+cFf6u1nCXmJJ5Dr05ekDy4TL3ZMf7U0hxVCya+R6yZQhX2BbCh3byPjipClHg8xYH7OHF61aJysj5zKvF7aG5KgFjUAcjcBrt96s1VvcN7gVxc436ES+G/88X88th+hgd9bZDHWOUauCKDhMe9wOdGRo7iJNga+EWfWPavDch8bSxZ+Frve8H5KTySHIUWYAsEw/qG2KJwyLEU9jvIp2vGOUwThu7WrF4tdTeAjJTL3S1ihgReDaJGXlQJ5oQd1jSLcZjx7c7qTLhEBJYw3AwIrPLk0mwC5KyhZY+I73lnMwzmr4QG9i8+DF9JF7lOFZPvYzaR2n+589mryrpfXJwMpmvhWXwnqITOe4g+kDx/SYh1Gce0KZUWWphHp3KCSIgwIlxyUASWRJ20hQInEURvy6Zj3Ry3KDPu6nC3FUm9HSjcZajfE++A15ZusKemS8Guvs7PwBohKnGDhkz5UFT5iQdgBglEjBAVV49OzJijgNxTu9na4JLp0xBa+qd2BV7Uz+zQdMeh6XfXzTyZLhHLMy9yM8Dikw8WOhwgXITPjKiO11noZkxVHYVDRnb72Z2cRQfNuML53WXLjzqu6CLZCf1o+64RqRb3p4Nm2AigvAGJapkuwmfgr84nEagwLI3UYfmVr4HeX7GRlw4htnElzselsIKA475yhAXO24A1x6fYP08nwfDz8MB74IMS6lVZC1hhauER/6mjbfViam1RpYDxcDsAJ7Ui2QHT8Kha9d+bYyW8Yj1ofr/SVb0LzdU4IzQRO90yO8+tVG4XFnn2LNhmlibbzshGzU1aEPv3+f6ngcU+2z3FO4jJcxl/DY+MOU4TCT9Mo4YFPyBjvC0Xtz9ubzTm8iWDw4lUR0ANTcREq0RcS7RjZlsTPef1LlCBKfNWWoOdgxv/e2qB/thRYM/NttglMlkBYcrowEek7MmGAZ6Pol7/ClpOlHJn4nCjGIWtNZ2Fa7JRwbbfBleokBnZ+iqB7/9yPb5gq4P5ZrjCnsc9pVkgTXEwbNrWqEQlr0/1tk6KSeyxR7JKn9oEulgjqGX3JHhe2LJo/9p2N+Wbr8iLu2UY1B2ovMxu9YWYd//gLzRM5gCUkiEMRB7O/l0vpSM/PLUfDwhmO8qVoEOrmLU74UAnQE9aCtStvPfi/011anmR6+lucFx9HEA/NSU09jyBUtPbWehraCJD/nM+cMyXFXR9GeovbRRFknw8NRMOFq4W9Ir1YtlHEIrE72S9r3ajYlKtxwUDw5SXEAeUkAsxbbh9BCQCh85pN3Kd6S1W+NKCZ2lvE/+nNPiL0RC5g3AeXP3BPB+A7wxAoIc0p/DCKOZGgr8ThwE8Jg0YC2HRkb4BSwIAUDAaEiqmtaQeYqDAMgTgEXBD0zFxnqmWXVIFBbS1UACY9t1ILjXwTKgEOBh+vS/YCIM2QgNkVehtW6016YTEDG4Smr7uWtEnRrrw2aHeEjVOJttpfOgg1qRcfOmdo2st490IkZVbUAo5SWJcX5hOIFLgQ3n4r27d92Rdo5bfnre6dfI2qkL0h8dKq0nMudG+vUH7zqTwWhWtyXkQhNCIhDr3QHTJcbmpfxHAtOEGAQDjej5PUvso4W7bTY5OqizRDjtiiVD2qXWtQqcqAChIkecVqEbj0VMZ1YVSmei4noc/2Rl//V1tnRiAs+huTG+JcFmeXEu1sSmi2o/QUT6SUUGIBuW0dQp6we9yXhVQxeBu7op3Boj0f6N5bShX6A+P6pJsJLi4sd1l67OnGFuKX4u3SBDjPX0LpvBFyU7CSY2DciVowOjZPaa7gC4unM2rH5ICgB2Ge0EAQ5i+dNm/bwC0RzpbKkpwRDqGb2WnZ+HJtttdEtbkh8HIRpa/TcC02KOv8pactIbbWZH2UOXBOqDKhfdHttO0XCQ/PgU8dXqmDGTj6KEDd0o/EVNU6rD4FLO67yi8/AcQPihwC6Oeiy5o6D4Ohdn+TNbPYizm5VJt8UJSQABxqgtRsDgaqnI9jtIKUZz8ltwXe6OrkEwS9Otg1EsR7BXzDA687AI4CzlgRTp3mOp2p2H4mo7VDFfGykvs2VzAxqFiU2UNCI/1If4lbiQjPNoyUbf5gHDR/iyYII4llKfruDIFU+Q7V1Prtt6hKHDhnMBlzWqbsE2mbkPVevN6K1FuNHdoHdd1t7asSpKWC3OzCUXYMWSey4dGKToIy2Fw3qsa8jEOZ+kwI7IT99JA2j7CbZIHB03Kq0zjSUxXvjp/qqT4YNb2DU7NMtt5kJDwRQ0ESloDalI1ExLkhfKeR1ZNE3dDuKkyJP1mr7Jqk5r2J11dNN87n0C75sdmeDA5AA5Rf8bteUAIBa4SS9qVur10Omfe8l6eFLgNJVpMCflkxl8zxtsV6mJdqREfP4BbMew+vADqzyCELJikQBfp4zKonG2jBbQ/wY2doisc3z1TS3NkRyUFvYEGWjP56H5/WnwJ+ia3qKPK9CaJqUL++BzU05zB0atG9YVmqehNRBHy7iizfLyB9xvMTmOu3blrq9py7bbgbWSzQHBsmoUuJc8on6aeA8I3FJxxsRvGJ7wpKQO+hPIO/Mfk019VS1bDG6VIRtxV5GdPYC3tH2KLgpoMWc0NiQXWo43+PKb9b3fMzBJ02dUqwe0ezao3lj9ydcvuKEnSOykr3hJWFuJOskJT/GNEy0csVMLtyzdX5Stntpn0PbyzgnZgNmIQQB4Yr7bMYWPRnf16M/Fre0AdsJ+YJRTkBBwCeTgF2PGH0YYLid4hiLu618vsZsIq+ZnaTekN9MBqoG1un0iU4Hu7ZN6gfLvZcTlbldU6MiNVKwB5NTftaSxC+MENOg7geAEWFAjGJ+dugsTrsZq7DtWWbiGjbcTDOkCOrZQmeYZYq8dgneVqvwq3Ypxdvus0EDYce4ZGtfGNQv1CWUN+vGw4j/fMjpeEp7cAYTHa9zhbeDve11ZNWCim47QK3ldtlVw4GvaDw85BS/SBmJrW0O+oBamMkeJn4fcsB3sHavZtH8dAs7DxjYEjY0SjmYkfemHHJ4HtNJyGYnfAZ62kA9GU46xwn6MeY72w8W9tbtsKWMdGVq1GgBK//oAdKEcbiL/sckmQm1tBGNAXzFjMRfclffVC2fdJ2VujJEmuXwIaYeuBF05pwao3y3cTzFJ06GHMngjO1iyvRpxxH4bCnZuH5gJ8mXWjB7MhugYAgtL4PQjFWqwzfcOep40R72Oozz0+0s8p61fnWEHvZznh47mc1MQmzC70p2/5hcaTR3nWjfMLfEtwcButW/wAwmvdW+Lts0xRWnsJBjnGYuPAoguB8F+DyjyYT2GfA8fyBjz/t+3n+sg56Wjq54F05I1yllSUaKLUA25YpVWz1QuIe4hm0H4ueQifKe2hqXbWtZh39raIKOdeZYiffZ3wmDjj2z4/V5MY9vhoma9qLup7xnqSG+JP+CpSc05JJehXQEDk0O2M4eZB3dCW742vdVYWh+QJvGPAsTKZ/lDK16YsZ3LlVDsXoxtTAIWjFMc/RkbNa407taY4mlwGf7xEVgIF4ChZaw0BIWV1lBmFYkA0iOAyoe0HzUCBdqO55cBOCdKbmrcOEzRE/jW6HuVp/iEGuQMwrT9olMYCayTjO3H85ZLXjdPp7VwncT8KmoNPpvvox4v85XazG4e9v+fYyFEo/mizPB55zhga6ZCxb5EAtDKOKiVV35Q9V/iq/lQGRZPytQ3iSaYxD1QlDhQA1+hRD8eIvrrSaSWTRdwm/BSYtj3gz+qzttmc8Adb8HdpFJA9YbQjTqCYPyv/+jRyCdOCKLAhNJtiHlM1nSJQO4sggnZLSPapsBo+g7e4obJLBUw9L92nou7fxeDfkb58CJwtzqtqeWG2txfNTBqWArbtmneT9U8I3umCgma/HE7LisdPLrqpPb2i634vgZ94y6iafgCMRbPUnT7Li6SVYXdB3kj5KnUtOz+AQF0/31kLEmUudccib22GQhtOzbs5giO3o+1E0zTIroWL+au50MrN0Xcsm1uUhvlA7LaLxirBP3Eq4+/4UE5qfG4rsHAUFaWcmfZQAleOWQ76W1i141wqZmf3ZTjsCzTHx/36fBmbyNmuwk+0QyLpqAWU80kuYtUvPU650U7kJHFduBQUZ8TRGQY0OJIPnNcS2KsDh3VMiCLb5D+0ax6n/ZXm23DVK50VYDCLsGjQAcilXnvmNESFnSd9j14Mrl8j7yli2wKTHL0oeHPvOKWwTH9yaAEVDYB3U6Qbp6FEnlgXjx8G3ZuMbc7dxIwW1uuyhnCJNXNkw+b8uXEry4mwJbCHP8Z5Q0TzA2zQxV2CGA1sjzYsbw74na4C33u88CIKzrEepkiqVZWDDusf62y3+a+TSoFcoLUG9TEdbAxfhQvN9J8Y7B9seW8iva79m1pQViZNtjJK3SHvpMNPpQnK3Vmm97s3Lk2EquV0ZeCVGOcEM5sBvWqLcWKu9sRTfLkSI42EKXIb8kDSGi9zA49cuCqY2Pu5Mkswc7WYYspUaNaPHdkrIOsJAexYfL6leM6JEnSTbiSli7OkCLOUBF2OTOa6S3bRVOT2kk8S6FTmbTvCeVKqYpVpF69Hd7G0p/PwT4khWpzkzZWe+6/1n273AnocmS9CPuA10lpM4xLsX98XG2JYIpHrwgizmenbjZ+W6aNrvnYWKzUVap3882HVahrU1SpuTS6pZ162qPUGsjnouXUNKKaV7o1SrQxBF8nxXyMEH/GchwZkj8i0uBz6iOnl3bFW3nAXN/uI588BP0NvUO4lDbpyJS7Bjaqjhpsbbq4TDaVcBOY/vWdr3eJ4tyFxrD5JJR/ZjvNk7oUUghTlepjOXYtIPEXs9oRLCFehhkUnO52qdTEtvGuV/mh/a5RrCzf1BaU3Dy5QyGQtr90Xi9QOuwHSPyjCsoip9pOxEl8DxTR+MSEfp+QxBVkSbSAK4nTfpwXH+PLfxAPKQUUCNreomfRMwRH48TDlGt9uwMTHJv4Ni0bf/bk66vsyiUKS609e9GeJyezX6on8oyVHDcCP55oByGmclbqufd0bLpGDvHIY/SRQ5zSZQEINZs4Ua+olMoIfDGJ/74MEsIDinPWqujC1odH0kq7m3NHV4LtIV0JkNflC//grNuRfhBDk0uwgY1C0Se/3CoLU6362UatkGUrBagpoaQj39pM0v+mL25vrTeS/LGN1CsegDJ+ExT4LdvKpq2hzFNoqVogFnRjcfHGwCLvMhZ2Gfgwj422/tH0gVl+DNoeU9pfdBtj18CUn4pdbqJbMT35ZA6iHOkEfSx+pD2ub8T06251KBLWMNEUZbmVmdsqlNxFqJhT580kA9k0O4QfJyiJT/mJ0QoXsN6i21bM59kabHLjVAXnXczv3iViX3NcwFaqVr5xnTrQhTLL4uyIj/HsLRPhkqH0u+y+J6RXCSQcOvmH/eHpAc8XOfyNWfrTQD5eCOtZWtYi2VFrFnlDngfSW+lAbPYtsL8iZ7+/bCNkSPC4g1ooX5dyiw2WqrfGxbQ8oEmFMja/CavFMa8mIjRgqlp70D8yagWECJth0MtBE8q9/p1w4o4KLASYbBXmfN7ROe3UqFjl2UkwW3dKDGneGzeOgBL5ynRfuRZ9sm/XSX6RXp4SzW8nPdr+TMtTzoofBJydMoZUbww8/c4R2do0KdOCKnAlizZxpOWAf6j69SECAVEyeddcOZhTH8ooTj2LXQS7E0TWP92A5WHGMagviZQZYFWE2qK+YkBDEe0/7FjLYSrAWzBp8YHL4E3t0ZQaq3tEj/8qi21LKlujSMMXkWonbQP+sXMSRPYGng641oJTHOkmO/hqCx3pJ+AOFySXvoiAeuoOV8j7DQYORx6pvDeSRNbguOjfe9RycT6DHThdy7gty4+9vbWmEz7CjfYldQ298UkdZxc5w1S10QfF/TjfjOLNpsH989cv/WUgtXrtaVYiwPDHCPzF8iUnnfGUdXrgik71qKuy88zy451GA+36/OBK1q/XxPcquqEYMrtOGxjt/wzl03xQHc20mN5OpZFwpLKaiDoueMrTyonvkaF5HAx2fT4RuLUnEXH7MZx33HIertDYIN06D+/KsnLEOAH6e0DKS//AkMzhU9lSZMJkO+syRB3vKSDXiAcc3VqJiykaeoxlHyoha1F5mOncYshVtxYX7fqgYjWKOEd3zvyORJOCt/7gnRvSiYcjD3CLNcZCrDTKyiPi6p9MrLfwHEZOfGiptq+gWTX8515C8kaA=="/>
  <p:tag name="MEKKOXMLTAGS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thenon-EY_regular_presentation_2016">
  <a:themeElements>
    <a:clrScheme name="Parthenon-EY colors">
      <a:dk1>
        <a:srgbClr val="000000"/>
      </a:dk1>
      <a:lt1>
        <a:srgbClr val="646464"/>
      </a:lt1>
      <a:dk2>
        <a:srgbClr val="FFFFFF"/>
      </a:dk2>
      <a:lt2>
        <a:srgbClr val="646464"/>
      </a:lt2>
      <a:accent1>
        <a:srgbClr val="808080"/>
      </a:accent1>
      <a:accent2>
        <a:srgbClr val="6AADE4"/>
      </a:accent2>
      <a:accent3>
        <a:srgbClr val="999999"/>
      </a:accent3>
      <a:accent4>
        <a:srgbClr val="F0F0F0"/>
      </a:accent4>
      <a:accent5>
        <a:srgbClr val="264C63"/>
      </a:accent5>
      <a:accent6>
        <a:srgbClr val="C0C0C0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 anchorCtr="0"/>
      <a:lstStyle>
        <a:defPPr algn="ctr">
          <a:defRPr sz="11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45720" tIns="0" rIns="0" bIns="0" rtlCol="0" anchor="t" anchorCtr="0">
        <a:noAutofit/>
      </a:bodyPr>
      <a:lstStyle>
        <a:defPPr marL="171450" indent="-171450">
          <a:buClr>
            <a:schemeClr val="bg1"/>
          </a:buClr>
          <a:buSzPct val="70000"/>
          <a:buFont typeface="Arial" panose="020B0604020202020204" pitchFamily="34" charset="0"/>
          <a:buChar char="►"/>
          <a:defRPr sz="11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  <a:extLst>
    <a:ext uri="{05A4C25C-085E-4340-85A3-A5531E510DB2}">
      <thm15:themeFamily xmlns:thm15="http://schemas.microsoft.com/office/thememl/2012/main" name="Presentation1" id="{A46CCEEA-CECD-469C-82B2-09E116B7D006}" vid="{74088EAE-60FF-40ED-A01F-84A04C1FA70B}"/>
    </a:ext>
  </a:extLst>
</a:theme>
</file>

<file path=ppt/theme/theme2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2792</Words>
  <Application>Microsoft Office PowerPoint</Application>
  <PresentationFormat>Letter Paper (8.5x11 in)</PresentationFormat>
  <Paragraphs>435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Franklin Gothic Demi</vt:lpstr>
      <vt:lpstr>Symbol</vt:lpstr>
      <vt:lpstr>Segoe UI Bold</vt:lpstr>
      <vt:lpstr>Corbel</vt:lpstr>
      <vt:lpstr>Wingdings 3</vt:lpstr>
      <vt:lpstr>Segoe UI</vt:lpstr>
      <vt:lpstr>Wingdings</vt:lpstr>
      <vt:lpstr>Wingdings 2</vt:lpstr>
      <vt:lpstr>Arial</vt:lpstr>
      <vt:lpstr>Parthenon-EY_regular_presentation_2016</vt:lpstr>
      <vt:lpstr>DHE PowerPoint</vt:lpstr>
      <vt:lpstr>Transitions in Higher Education: Safeguarding the Interests of Students (THESIS) Working Group  Final Report &amp; Recommendations</vt:lpstr>
      <vt:lpstr>PowerPoint Presentation</vt:lpstr>
      <vt:lpstr>Initial Charge: Four Questions</vt:lpstr>
      <vt:lpstr>Summary Conclusions</vt:lpstr>
      <vt:lpstr> 1. Pressures on higher education Enrollment declines are likely to continue to disproportionately affect small schools </vt:lpstr>
      <vt:lpstr>1. Pressures on higher education The problem could be exacerbated with the upcoming dip in enrollment likely to result from the falling number of high school graduates</vt:lpstr>
      <vt:lpstr> 1. Pressures on higher education With 15 closures and mergers in the past 5 years, the Commonwealth is currently seeing the impact of these trends</vt:lpstr>
      <vt:lpstr>1. Pressures on higher education Of the remaining private institutions in MA, a substantial number show problematic financial health across multiple measures, with growing risk</vt:lpstr>
      <vt:lpstr> 2. Oversight and metrics Closures lead to a number of damaging consequences for students. Oversight can play an important role in preventing or managing these </vt:lpstr>
      <vt:lpstr> 2. Oversight and metrics When it comes to oversight of institutions of higher education (IHEs), there are three main types of entities  involved, with varying levels of interaction </vt:lpstr>
      <vt:lpstr> 2. Oversight and metrics Accreditors monitor financial health through a number of data points and a “holistic review” </vt:lpstr>
      <vt:lpstr> 2. Oversight and metrics While accreditors play a significant role in all parts of the process, USED and state agencies also play key roles at specific points</vt:lpstr>
      <vt:lpstr>2. Oversight and metrics States have differing levels of oversight by various offices, with Massachusetts having a lower level of oversight of private institutions</vt:lpstr>
      <vt:lpstr>2. Oversight and metrics  The state and accreditors utilize the DOE score as one metric, which often fails to give stakeholders adequate notice of financial problems</vt:lpstr>
      <vt:lpstr>THESIS Working Group Findings</vt:lpstr>
      <vt:lpstr> 2. Oversight and metrics The challenge remains to identify high risk institutions and provide safeguards to students</vt:lpstr>
      <vt:lpstr>THESIS Working Group Recommendations</vt:lpstr>
      <vt:lpstr>Summary of Proposed Process</vt:lpstr>
      <vt:lpstr>THESIS Working Group Recommendations</vt:lpstr>
      <vt:lpstr>Thesis Working Group Recommendations</vt:lpstr>
      <vt:lpstr>Thesis Working Group Recommendations</vt:lpstr>
      <vt:lpstr>Thesis Working Group Recommendations</vt:lpstr>
      <vt:lpstr>Guiding Principle for DHE Proactive Monitoring and Action with At-Risk Non-Profit Institutions of Higher Education</vt:lpstr>
      <vt:lpstr>Thesis Working Group Recommendations</vt:lpstr>
      <vt:lpstr>Thesis Working Group Recommendations</vt:lpstr>
      <vt:lpstr>Thesis Working Group Recommendations</vt:lpstr>
      <vt:lpstr>Thesis Working Group Recommendations</vt:lpstr>
      <vt:lpstr>Recent Events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2018-12-15T15:42:53Z</dcterms:created>
  <dcterms:modified xsi:type="dcterms:W3CDTF">2019-01-22T17:02:30Z</dcterms:modified>
  <cp:category/>
</cp:coreProperties>
</file>